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797" r:id="rId1"/>
    <p:sldMasterId id="2147483809" r:id="rId2"/>
  </p:sldMasterIdLst>
  <p:notesMasterIdLst>
    <p:notesMasterId r:id="rId45"/>
  </p:notesMasterIdLst>
  <p:sldIdLst>
    <p:sldId id="390" r:id="rId3"/>
    <p:sldId id="347" r:id="rId4"/>
    <p:sldId id="348" r:id="rId5"/>
    <p:sldId id="349" r:id="rId6"/>
    <p:sldId id="350" r:id="rId7"/>
    <p:sldId id="351" r:id="rId8"/>
    <p:sldId id="352" r:id="rId9"/>
    <p:sldId id="353" r:id="rId10"/>
    <p:sldId id="354" r:id="rId11"/>
    <p:sldId id="355" r:id="rId12"/>
    <p:sldId id="356" r:id="rId13"/>
    <p:sldId id="357" r:id="rId14"/>
    <p:sldId id="360" r:id="rId15"/>
    <p:sldId id="361" r:id="rId16"/>
    <p:sldId id="362" r:id="rId17"/>
    <p:sldId id="363" r:id="rId18"/>
    <p:sldId id="364" r:id="rId19"/>
    <p:sldId id="365" r:id="rId20"/>
    <p:sldId id="366" r:id="rId21"/>
    <p:sldId id="368" r:id="rId22"/>
    <p:sldId id="369" r:id="rId23"/>
    <p:sldId id="389" r:id="rId24"/>
    <p:sldId id="371" r:id="rId25"/>
    <p:sldId id="373" r:id="rId26"/>
    <p:sldId id="374" r:id="rId27"/>
    <p:sldId id="388" r:id="rId28"/>
    <p:sldId id="377" r:id="rId29"/>
    <p:sldId id="378" r:id="rId30"/>
    <p:sldId id="379" r:id="rId31"/>
    <p:sldId id="380" r:id="rId32"/>
    <p:sldId id="382" r:id="rId33"/>
    <p:sldId id="383" r:id="rId34"/>
    <p:sldId id="384" r:id="rId35"/>
    <p:sldId id="385" r:id="rId36"/>
    <p:sldId id="386" r:id="rId37"/>
    <p:sldId id="387" r:id="rId38"/>
    <p:sldId id="392" r:id="rId39"/>
    <p:sldId id="391" r:id="rId40"/>
    <p:sldId id="393" r:id="rId41"/>
    <p:sldId id="394" r:id="rId42"/>
    <p:sldId id="395" r:id="rId43"/>
    <p:sldId id="396" r:id="rId44"/>
  </p:sldIdLst>
  <p:sldSz cx="12192000" cy="6858000"/>
  <p:notesSz cx="7077075" cy="9363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171C"/>
    <a:srgbClr val="DC4B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70" d="100"/>
          <a:sy n="70" d="100"/>
        </p:scale>
        <p:origin x="-564"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theme" Target="theme/theme1.xml"/><Relationship Id="rId8" Type="http://schemas.openxmlformats.org/officeDocument/2006/relationships/slide" Target="slides/slide6.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21D6596-DBDD-4163-A34D-3E17F645CF5F}"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F2BA869C-3BC8-4674-BB5C-A49E97B0DD1E}">
      <dgm:prSet phldrT="[Text]" custT="1"/>
      <dgm:spPr/>
      <dgm:t>
        <a:bodyPr/>
        <a:lstStyle/>
        <a:p>
          <a:pPr marL="119063" indent="-119063" defTabSz="800100" rtl="1">
            <a:lnSpc>
              <a:spcPct val="90000"/>
            </a:lnSpc>
            <a:spcBef>
              <a:spcPts val="2400"/>
            </a:spcBef>
            <a:spcAft>
              <a:spcPts val="0"/>
            </a:spcAft>
            <a:buNone/>
          </a:pPr>
          <a:r>
            <a:rPr lang="he-IL" sz="1800" b="1" u="sng" dirty="0" smtClean="0">
              <a:solidFill>
                <a:schemeClr val="tx1"/>
              </a:solidFill>
              <a:latin typeface="David" pitchFamily="34" charset="-79"/>
              <a:cs typeface="David" pitchFamily="34" charset="-79"/>
            </a:rPr>
            <a:t>יש לבחון מה ערכו של המוניטין.</a:t>
          </a:r>
          <a:endParaRPr lang="en-US" sz="1800" b="1" u="sng" dirty="0">
            <a:solidFill>
              <a:schemeClr val="tx1"/>
            </a:solidFill>
            <a:latin typeface="David" pitchFamily="34" charset="-79"/>
            <a:cs typeface="David" pitchFamily="34" charset="-79"/>
          </a:endParaRPr>
        </a:p>
      </dgm:t>
    </dgm:pt>
    <dgm:pt modelId="{B61B55CA-7464-46E5-B8FD-B191E3E76E4E}">
      <dgm:prSet phldrT="[Text]"/>
      <dgm:spPr/>
      <dgm:t>
        <a:bodyPr/>
        <a:lstStyle/>
        <a:p>
          <a:r>
            <a:rPr lang="he-IL" dirty="0" smtClean="0">
              <a:latin typeface="David" pitchFamily="34" charset="-79"/>
              <a:cs typeface="David" pitchFamily="34" charset="-79"/>
            </a:rPr>
            <a:t>שלב שלישי</a:t>
          </a:r>
          <a:endParaRPr lang="en-US" dirty="0">
            <a:latin typeface="David" pitchFamily="34" charset="-79"/>
            <a:cs typeface="David" pitchFamily="34" charset="-79"/>
          </a:endParaRPr>
        </a:p>
      </dgm:t>
    </dgm:pt>
    <dgm:pt modelId="{C5347445-929C-4ABA-BEB5-FF74559F7B0E}" type="sibTrans" cxnId="{BEDCA009-F84C-484C-B924-A528DAA534A4}">
      <dgm:prSet/>
      <dgm:spPr/>
      <dgm:t>
        <a:bodyPr/>
        <a:lstStyle/>
        <a:p>
          <a:endParaRPr lang="en-US"/>
        </a:p>
      </dgm:t>
    </dgm:pt>
    <dgm:pt modelId="{0EC1726E-8AB4-4E7B-86A5-976D75600911}" type="parTrans" cxnId="{BEDCA009-F84C-484C-B924-A528DAA534A4}">
      <dgm:prSet/>
      <dgm:spPr/>
      <dgm:t>
        <a:bodyPr/>
        <a:lstStyle/>
        <a:p>
          <a:endParaRPr lang="en-US"/>
        </a:p>
      </dgm:t>
    </dgm:pt>
    <dgm:pt modelId="{67E4CE79-C7F6-4BA1-A403-F9E2E980DCD2}" type="sibTrans" cxnId="{5296F516-F40A-4813-8D9C-2C376FDB0B64}">
      <dgm:prSet/>
      <dgm:spPr/>
      <dgm:t>
        <a:bodyPr/>
        <a:lstStyle/>
        <a:p>
          <a:endParaRPr lang="en-US"/>
        </a:p>
      </dgm:t>
    </dgm:pt>
    <dgm:pt modelId="{70BCBC35-A8F1-4E37-A118-F8B5254C545D}" type="parTrans" cxnId="{5296F516-F40A-4813-8D9C-2C376FDB0B64}">
      <dgm:prSet/>
      <dgm:spPr/>
      <dgm:t>
        <a:bodyPr/>
        <a:lstStyle/>
        <a:p>
          <a:endParaRPr lang="en-US"/>
        </a:p>
      </dgm:t>
    </dgm:pt>
    <dgm:pt modelId="{40B26450-E1DF-4B74-A621-52AB2D995CB4}">
      <dgm:prSet custT="1"/>
      <dgm:spPr/>
      <dgm:t>
        <a:bodyPr/>
        <a:lstStyle/>
        <a:p>
          <a:pPr rtl="1"/>
          <a:r>
            <a:rPr lang="he-IL" sz="1800" dirty="0" smtClean="0">
              <a:solidFill>
                <a:schemeClr val="tx1"/>
              </a:solidFill>
              <a:latin typeface="David" pitchFamily="34" charset="-79"/>
              <a:cs typeface="David" pitchFamily="34" charset="-79"/>
            </a:rPr>
            <a:t>סממנים נוספים: העברת מרשם הלקוחות ממוכר העסק לקונה, קיומה של תנית אי תחרות.</a:t>
          </a:r>
          <a:endParaRPr lang="en-US" sz="1800" dirty="0">
            <a:solidFill>
              <a:schemeClr val="tx1"/>
            </a:solidFill>
            <a:latin typeface="David" pitchFamily="34" charset="-79"/>
            <a:cs typeface="David" pitchFamily="34" charset="-79"/>
          </a:endParaRPr>
        </a:p>
      </dgm:t>
    </dgm:pt>
    <dgm:pt modelId="{1D0EE30F-6406-419F-9153-8EBEBFACF60C}">
      <dgm:prSet custT="1"/>
      <dgm:spPr/>
      <dgm:t>
        <a:bodyPr/>
        <a:lstStyle/>
        <a:p>
          <a:pPr rtl="1"/>
          <a:r>
            <a:rPr lang="he-IL" sz="1800" dirty="0" smtClean="0">
              <a:solidFill>
                <a:schemeClr val="tx1"/>
              </a:solidFill>
              <a:latin typeface="David" pitchFamily="34" charset="-79"/>
              <a:cs typeface="David" pitchFamily="34" charset="-79"/>
            </a:rPr>
            <a:t>הסממן המרכזי: העברתו של 'עסק חי'. </a:t>
          </a:r>
          <a:endParaRPr lang="en-US" sz="1800" dirty="0">
            <a:solidFill>
              <a:schemeClr val="tx1"/>
            </a:solidFill>
            <a:latin typeface="David" pitchFamily="34" charset="-79"/>
            <a:cs typeface="David" pitchFamily="34" charset="-79"/>
          </a:endParaRPr>
        </a:p>
      </dgm:t>
    </dgm:pt>
    <dgm:pt modelId="{B778C135-AE3B-47DE-A9B3-24CD1DDED29F}">
      <dgm:prSet phldrT="[Text]" custT="1"/>
      <dgm:spPr/>
      <dgm:t>
        <a:bodyPr/>
        <a:lstStyle/>
        <a:p>
          <a:pPr rtl="1"/>
          <a:r>
            <a:rPr lang="he-IL" sz="1800" b="1" u="sng" dirty="0" smtClean="0">
              <a:solidFill>
                <a:schemeClr val="tx1"/>
              </a:solidFill>
              <a:latin typeface="David" pitchFamily="34" charset="-79"/>
              <a:cs typeface="David" pitchFamily="34" charset="-79"/>
            </a:rPr>
            <a:t>יש לבחון האם התקיימה מכירה של המוניטין כחלק מעסקת המכירה. </a:t>
          </a:r>
          <a:endParaRPr lang="en-US" sz="1800" b="1" u="sng" dirty="0">
            <a:solidFill>
              <a:schemeClr val="tx1"/>
            </a:solidFill>
          </a:endParaRPr>
        </a:p>
      </dgm:t>
    </dgm:pt>
    <dgm:pt modelId="{56605B01-6BF3-4699-8AAA-045E82804E68}">
      <dgm:prSet phldrT="[Text]"/>
      <dgm:spPr/>
      <dgm:t>
        <a:bodyPr/>
        <a:lstStyle/>
        <a:p>
          <a:r>
            <a:rPr lang="he-IL" dirty="0" smtClean="0">
              <a:latin typeface="David" pitchFamily="34" charset="-79"/>
              <a:cs typeface="David" pitchFamily="34" charset="-79"/>
            </a:rPr>
            <a:t>שלב שני</a:t>
          </a:r>
          <a:endParaRPr lang="en-US" dirty="0">
            <a:latin typeface="David" pitchFamily="34" charset="-79"/>
            <a:cs typeface="David" pitchFamily="34" charset="-79"/>
          </a:endParaRPr>
        </a:p>
      </dgm:t>
    </dgm:pt>
    <dgm:pt modelId="{5E094CC3-BB4B-4860-8FB0-679EE3FCC3B6}" type="sibTrans" cxnId="{B8C76811-B99F-41D6-A00E-3289095368E3}">
      <dgm:prSet/>
      <dgm:spPr/>
      <dgm:t>
        <a:bodyPr/>
        <a:lstStyle/>
        <a:p>
          <a:endParaRPr lang="en-US"/>
        </a:p>
      </dgm:t>
    </dgm:pt>
    <dgm:pt modelId="{23CD5923-4737-4BC2-97B3-909F44CEE315}" type="parTrans" cxnId="{B8C76811-B99F-41D6-A00E-3289095368E3}">
      <dgm:prSet/>
      <dgm:spPr/>
      <dgm:t>
        <a:bodyPr/>
        <a:lstStyle/>
        <a:p>
          <a:endParaRPr lang="en-US"/>
        </a:p>
      </dgm:t>
    </dgm:pt>
    <dgm:pt modelId="{C541D833-4F28-4183-B121-56594338AE3E}" type="sibTrans" cxnId="{3F50B073-972F-4B42-9A0E-C82606A69381}">
      <dgm:prSet/>
      <dgm:spPr/>
      <dgm:t>
        <a:bodyPr/>
        <a:lstStyle/>
        <a:p>
          <a:endParaRPr lang="en-US"/>
        </a:p>
      </dgm:t>
    </dgm:pt>
    <dgm:pt modelId="{2B1FD572-4FA1-4EE2-8BCB-D52B27329801}" type="parTrans" cxnId="{3F50B073-972F-4B42-9A0E-C82606A69381}">
      <dgm:prSet/>
      <dgm:spPr/>
      <dgm:t>
        <a:bodyPr/>
        <a:lstStyle/>
        <a:p>
          <a:endParaRPr lang="en-US"/>
        </a:p>
      </dgm:t>
    </dgm:pt>
    <dgm:pt modelId="{C0DCFBE7-25D6-470D-8168-5E613A5D7E96}" type="sibTrans" cxnId="{70BE959C-F44C-478A-B849-E03164C1971E}">
      <dgm:prSet/>
      <dgm:spPr/>
      <dgm:t>
        <a:bodyPr/>
        <a:lstStyle/>
        <a:p>
          <a:endParaRPr lang="en-US"/>
        </a:p>
      </dgm:t>
    </dgm:pt>
    <dgm:pt modelId="{DA754653-5193-43DC-8782-59F2CCD4D55A}" type="parTrans" cxnId="{70BE959C-F44C-478A-B849-E03164C1971E}">
      <dgm:prSet/>
      <dgm:spPr/>
      <dgm:t>
        <a:bodyPr/>
        <a:lstStyle/>
        <a:p>
          <a:endParaRPr lang="en-US"/>
        </a:p>
      </dgm:t>
    </dgm:pt>
    <dgm:pt modelId="{C3C756C3-DE82-4D64-935C-C6EF2EB41169}" type="sibTrans" cxnId="{0C6BA81A-7FDC-4C04-9740-BB513E407C5B}">
      <dgm:prSet/>
      <dgm:spPr/>
      <dgm:t>
        <a:bodyPr/>
        <a:lstStyle/>
        <a:p>
          <a:endParaRPr lang="en-US"/>
        </a:p>
      </dgm:t>
    </dgm:pt>
    <dgm:pt modelId="{91C53790-FB30-4E59-BFD4-7E07C0264ABA}" type="parTrans" cxnId="{0C6BA81A-7FDC-4C04-9740-BB513E407C5B}">
      <dgm:prSet/>
      <dgm:spPr/>
      <dgm:t>
        <a:bodyPr/>
        <a:lstStyle/>
        <a:p>
          <a:endParaRPr lang="en-US"/>
        </a:p>
      </dgm:t>
    </dgm:pt>
    <dgm:pt modelId="{9516EC55-55CC-40E0-9D29-B2AB4B50A1BF}">
      <dgm:prSet phldrT="[Text]" custT="1"/>
      <dgm:spPr/>
      <dgm:t>
        <a:bodyPr/>
        <a:lstStyle/>
        <a:p>
          <a:pPr rtl="1"/>
          <a:r>
            <a:rPr lang="he-IL" sz="1800" b="1" u="sng" dirty="0" smtClean="0">
              <a:solidFill>
                <a:schemeClr val="tx1"/>
              </a:solidFill>
              <a:latin typeface="David" pitchFamily="34" charset="-79"/>
              <a:cs typeface="David" pitchFamily="34" charset="-79"/>
            </a:rPr>
            <a:t>יש להוכיח קיומו של מוניטין למוכר</a:t>
          </a:r>
          <a:endParaRPr lang="en-US" sz="1800" b="1" u="sng" dirty="0">
            <a:solidFill>
              <a:schemeClr val="tx1"/>
            </a:solidFill>
          </a:endParaRPr>
        </a:p>
      </dgm:t>
    </dgm:pt>
    <dgm:pt modelId="{DE707C9C-6450-40A2-B99B-350823F5C879}">
      <dgm:prSet phldrT="[Text]"/>
      <dgm:spPr/>
      <dgm:t>
        <a:bodyPr/>
        <a:lstStyle/>
        <a:p>
          <a:r>
            <a:rPr lang="he-IL" dirty="0" smtClean="0">
              <a:latin typeface="David" pitchFamily="34" charset="-79"/>
              <a:cs typeface="David" pitchFamily="34" charset="-79"/>
            </a:rPr>
            <a:t>שלב ראשון</a:t>
          </a:r>
          <a:endParaRPr lang="en-US" dirty="0">
            <a:latin typeface="David" pitchFamily="34" charset="-79"/>
            <a:cs typeface="David" pitchFamily="34" charset="-79"/>
          </a:endParaRPr>
        </a:p>
      </dgm:t>
    </dgm:pt>
    <dgm:pt modelId="{72793E56-70DB-4C79-B9BF-1DA37619D067}" type="sibTrans" cxnId="{B086BA21-84CD-4C49-88F2-A18A51006FB7}">
      <dgm:prSet/>
      <dgm:spPr/>
      <dgm:t>
        <a:bodyPr/>
        <a:lstStyle/>
        <a:p>
          <a:endParaRPr lang="en-US"/>
        </a:p>
      </dgm:t>
    </dgm:pt>
    <dgm:pt modelId="{D05A01FE-27FE-4E44-8305-6B2784EFFE1B}" type="parTrans" cxnId="{B086BA21-84CD-4C49-88F2-A18A51006FB7}">
      <dgm:prSet/>
      <dgm:spPr/>
      <dgm:t>
        <a:bodyPr/>
        <a:lstStyle/>
        <a:p>
          <a:endParaRPr lang="en-US"/>
        </a:p>
      </dgm:t>
    </dgm:pt>
    <dgm:pt modelId="{6FBF8122-14C1-451A-BBBD-F575252D5E40}" type="sibTrans" cxnId="{6332BBEE-74A1-4208-80F5-97F9B9CC9279}">
      <dgm:prSet/>
      <dgm:spPr/>
      <dgm:t>
        <a:bodyPr/>
        <a:lstStyle/>
        <a:p>
          <a:endParaRPr lang="en-US"/>
        </a:p>
      </dgm:t>
    </dgm:pt>
    <dgm:pt modelId="{7CEB2327-80FC-4BE1-87BA-08A599E9F08A}" type="parTrans" cxnId="{6332BBEE-74A1-4208-80F5-97F9B9CC9279}">
      <dgm:prSet/>
      <dgm:spPr/>
      <dgm:t>
        <a:bodyPr/>
        <a:lstStyle/>
        <a:p>
          <a:endParaRPr lang="en-US"/>
        </a:p>
      </dgm:t>
    </dgm:pt>
    <dgm:pt modelId="{FF01C548-90B1-4040-88C9-B218CC3555F2}">
      <dgm:prSet phldrT="[Text]" custT="1"/>
      <dgm:spPr/>
      <dgm:t>
        <a:bodyPr/>
        <a:lstStyle/>
        <a:p>
          <a:pPr marL="119063" indent="-119063" defTabSz="800100" rtl="1">
            <a:lnSpc>
              <a:spcPct val="90000"/>
            </a:lnSpc>
            <a:spcBef>
              <a:spcPct val="0"/>
            </a:spcBef>
            <a:spcAft>
              <a:spcPct val="15000"/>
            </a:spcAft>
            <a:buNone/>
          </a:pPr>
          <a:r>
            <a:rPr lang="he-IL" sz="1800" b="1" dirty="0" smtClean="0">
              <a:solidFill>
                <a:schemeClr val="tx1"/>
              </a:solidFill>
              <a:latin typeface="David" pitchFamily="34" charset="-79"/>
              <a:cs typeface="David" pitchFamily="34" charset="-79"/>
            </a:rPr>
            <a:t>בפס"ד שרון </a:t>
          </a:r>
          <a:r>
            <a:rPr lang="he-IL" sz="1800" b="0" dirty="0" smtClean="0">
              <a:solidFill>
                <a:schemeClr val="tx1"/>
              </a:solidFill>
              <a:latin typeface="David" pitchFamily="34" charset="-79"/>
              <a:cs typeface="David" pitchFamily="34" charset="-79"/>
            </a:rPr>
            <a:t>נקבעה נוסחת </a:t>
          </a:r>
          <a:r>
            <a:rPr lang="he-IL" sz="1800" b="0" u="sng" dirty="0" smtClean="0">
              <a:solidFill>
                <a:schemeClr val="tx1"/>
              </a:solidFill>
              <a:latin typeface="David" pitchFamily="34" charset="-79"/>
              <a:cs typeface="David" pitchFamily="34" charset="-79"/>
            </a:rPr>
            <a:t>החישוב השיורי</a:t>
          </a:r>
          <a:r>
            <a:rPr lang="he-IL" sz="1800" b="0" u="none" dirty="0" smtClean="0">
              <a:solidFill>
                <a:schemeClr val="tx1"/>
              </a:solidFill>
              <a:latin typeface="David" pitchFamily="34" charset="-79"/>
              <a:cs typeface="David" pitchFamily="34" charset="-79"/>
            </a:rPr>
            <a:t>- </a:t>
          </a:r>
          <a:r>
            <a:rPr lang="he-IL" sz="1800" b="0" dirty="0" smtClean="0">
              <a:solidFill>
                <a:schemeClr val="tx1"/>
              </a:solidFill>
              <a:latin typeface="David" pitchFamily="34" charset="-79"/>
              <a:cs typeface="David" pitchFamily="34" charset="-79"/>
            </a:rPr>
            <a:t>ממחיר התמורה </a:t>
          </a:r>
          <a:r>
            <a:rPr lang="he-IL" sz="1800" b="0" dirty="0" err="1" smtClean="0">
              <a:solidFill>
                <a:schemeClr val="tx1"/>
              </a:solidFill>
              <a:latin typeface="David" pitchFamily="34" charset="-79"/>
              <a:cs typeface="David" pitchFamily="34" charset="-79"/>
            </a:rPr>
            <a:t>שנשתלמה</a:t>
          </a:r>
          <a:r>
            <a:rPr lang="he-IL" sz="1800" b="0" dirty="0" smtClean="0">
              <a:solidFill>
                <a:schemeClr val="tx1"/>
              </a:solidFill>
              <a:latin typeface="David" pitchFamily="34" charset="-79"/>
              <a:cs typeface="David" pitchFamily="34" charset="-79"/>
            </a:rPr>
            <a:t>, מופחת ערך השוק של יתר הנכסים האחרים והיתרה תיחשב כערכם של המוניטין.</a:t>
          </a:r>
          <a:endParaRPr lang="en-US" sz="1800" b="0" dirty="0">
            <a:solidFill>
              <a:schemeClr val="tx1"/>
            </a:solidFill>
            <a:latin typeface="David" pitchFamily="34" charset="-79"/>
            <a:cs typeface="David" pitchFamily="34" charset="-79"/>
          </a:endParaRPr>
        </a:p>
      </dgm:t>
    </dgm:pt>
    <dgm:pt modelId="{8F8ED35C-E728-43FD-885D-0DD0888C57C9}" type="parTrans" cxnId="{351404CC-5FEC-4F5A-8A87-678201186F8E}">
      <dgm:prSet/>
      <dgm:spPr/>
      <dgm:t>
        <a:bodyPr/>
        <a:lstStyle/>
        <a:p>
          <a:endParaRPr lang="en-US"/>
        </a:p>
      </dgm:t>
    </dgm:pt>
    <dgm:pt modelId="{5BEA7AB2-D45C-4559-A44D-8C408DF67DB4}" type="sibTrans" cxnId="{351404CC-5FEC-4F5A-8A87-678201186F8E}">
      <dgm:prSet/>
      <dgm:spPr/>
      <dgm:t>
        <a:bodyPr/>
        <a:lstStyle/>
        <a:p>
          <a:endParaRPr lang="en-US"/>
        </a:p>
      </dgm:t>
    </dgm:pt>
    <dgm:pt modelId="{BF6D3859-EE6F-4998-ADD4-CBCD7609F39B}">
      <dgm:prSet phldrT="[Text]" custT="1"/>
      <dgm:spPr/>
      <dgm:t>
        <a:bodyPr/>
        <a:lstStyle/>
        <a:p>
          <a:pPr marL="119063" marR="0" indent="-119063" defTabSz="914400" rtl="1" eaLnBrk="1" fontAlgn="auto" latinLnBrk="0" hangingPunct="1">
            <a:lnSpc>
              <a:spcPct val="100000"/>
            </a:lnSpc>
            <a:spcBef>
              <a:spcPts val="0"/>
            </a:spcBef>
            <a:spcAft>
              <a:spcPts val="0"/>
            </a:spcAft>
            <a:buClrTx/>
            <a:buSzTx/>
            <a:buFontTx/>
            <a:buNone/>
            <a:tabLst/>
            <a:defRPr/>
          </a:pPr>
          <a:r>
            <a:rPr lang="he-IL" sz="1800" b="1" dirty="0" smtClean="0">
              <a:solidFill>
                <a:schemeClr val="tx1"/>
              </a:solidFill>
              <a:latin typeface="David" pitchFamily="34" charset="-79"/>
              <a:cs typeface="David" pitchFamily="34" charset="-79"/>
            </a:rPr>
            <a:t>בפס"ד כלל </a:t>
          </a:r>
          <a:r>
            <a:rPr lang="he-IL" sz="1800" b="0" dirty="0" smtClean="0">
              <a:solidFill>
                <a:schemeClr val="tx1"/>
              </a:solidFill>
              <a:latin typeface="David" pitchFamily="34" charset="-79"/>
              <a:cs typeface="David" pitchFamily="34" charset="-79"/>
            </a:rPr>
            <a:t>נקבע כי נוסחת החישוב השיורי היא </a:t>
          </a:r>
          <a:r>
            <a:rPr lang="he-IL" sz="1800" b="1" dirty="0" smtClean="0">
              <a:solidFill>
                <a:schemeClr val="tx1"/>
              </a:solidFill>
              <a:latin typeface="David" pitchFamily="34" charset="-79"/>
              <a:cs typeface="David" pitchFamily="34" charset="-79"/>
            </a:rPr>
            <a:t>נוסחת עזר</a:t>
          </a:r>
          <a:r>
            <a:rPr lang="he-IL" sz="1800" b="0" dirty="0" smtClean="0">
              <a:solidFill>
                <a:schemeClr val="tx1"/>
              </a:solidFill>
              <a:latin typeface="David" pitchFamily="34" charset="-79"/>
              <a:cs typeface="David" pitchFamily="34" charset="-79"/>
            </a:rPr>
            <a:t>, וכי יש לסטות מנוסחה זו במקרים מסוימים (כגון: זיהוי מדויק של שווי המוניטין, תוצאת חישוב אבסורדית).</a:t>
          </a:r>
          <a:endParaRPr lang="en-US" sz="1800" b="0" dirty="0" smtClean="0">
            <a:solidFill>
              <a:schemeClr val="tx1"/>
            </a:solidFill>
            <a:latin typeface="David" pitchFamily="34" charset="-79"/>
            <a:cs typeface="David" pitchFamily="34" charset="-79"/>
          </a:endParaRPr>
        </a:p>
        <a:p>
          <a:pPr marL="171450" indent="0" defTabSz="800100" rtl="1">
            <a:lnSpc>
              <a:spcPct val="90000"/>
            </a:lnSpc>
            <a:spcBef>
              <a:spcPct val="0"/>
            </a:spcBef>
            <a:spcAft>
              <a:spcPct val="15000"/>
            </a:spcAft>
            <a:buNone/>
          </a:pPr>
          <a:endParaRPr lang="en-US" sz="1800" b="0" dirty="0">
            <a:solidFill>
              <a:srgbClr val="00338D"/>
            </a:solidFill>
            <a:latin typeface="David" pitchFamily="34" charset="-79"/>
            <a:cs typeface="David" pitchFamily="34" charset="-79"/>
          </a:endParaRPr>
        </a:p>
      </dgm:t>
    </dgm:pt>
    <dgm:pt modelId="{FCA1418D-29A1-4F81-96AC-58E5B8FB84D2}" type="parTrans" cxnId="{E6B329C8-479C-48B9-B282-1D9E7D8239DE}">
      <dgm:prSet/>
      <dgm:spPr/>
      <dgm:t>
        <a:bodyPr/>
        <a:lstStyle/>
        <a:p>
          <a:endParaRPr lang="en-US"/>
        </a:p>
      </dgm:t>
    </dgm:pt>
    <dgm:pt modelId="{54DABF39-1E0D-41A8-A0AA-C948DDABBD0E}" type="sibTrans" cxnId="{E6B329C8-479C-48B9-B282-1D9E7D8239DE}">
      <dgm:prSet/>
      <dgm:spPr/>
      <dgm:t>
        <a:bodyPr/>
        <a:lstStyle/>
        <a:p>
          <a:endParaRPr lang="en-US"/>
        </a:p>
      </dgm:t>
    </dgm:pt>
    <dgm:pt modelId="{9C9229A0-5A46-453F-92F6-7E5AD4C98B2E}">
      <dgm:prSet phldrT="[Text]" custT="1"/>
      <dgm:spPr/>
      <dgm:t>
        <a:bodyPr/>
        <a:lstStyle/>
        <a:p>
          <a:pPr marL="171450" indent="0" defTabSz="800100" rtl="1">
            <a:lnSpc>
              <a:spcPct val="90000"/>
            </a:lnSpc>
            <a:spcBef>
              <a:spcPts val="2400"/>
            </a:spcBef>
            <a:spcAft>
              <a:spcPts val="0"/>
            </a:spcAft>
            <a:buNone/>
          </a:pPr>
          <a:endParaRPr lang="en-US" sz="1800" b="1" dirty="0">
            <a:solidFill>
              <a:srgbClr val="00338D"/>
            </a:solidFill>
            <a:latin typeface="David" pitchFamily="34" charset="-79"/>
            <a:cs typeface="David" pitchFamily="34" charset="-79"/>
          </a:endParaRPr>
        </a:p>
      </dgm:t>
    </dgm:pt>
    <dgm:pt modelId="{D973E411-0099-48B2-87B2-BC3E5B9658C3}" type="parTrans" cxnId="{29FC5ADF-A237-4B64-B4A6-E1C66D42C1BB}">
      <dgm:prSet/>
      <dgm:spPr/>
      <dgm:t>
        <a:bodyPr/>
        <a:lstStyle/>
        <a:p>
          <a:endParaRPr lang="en-US"/>
        </a:p>
      </dgm:t>
    </dgm:pt>
    <dgm:pt modelId="{F3EFE562-647D-43E1-B550-B9F10BD92C2A}" type="sibTrans" cxnId="{29FC5ADF-A237-4B64-B4A6-E1C66D42C1BB}">
      <dgm:prSet/>
      <dgm:spPr/>
      <dgm:t>
        <a:bodyPr/>
        <a:lstStyle/>
        <a:p>
          <a:endParaRPr lang="en-US"/>
        </a:p>
      </dgm:t>
    </dgm:pt>
    <dgm:pt modelId="{9E6A6E8A-BFBC-4E42-8697-10533F22507D}" type="pres">
      <dgm:prSet presAssocID="{F21D6596-DBDD-4163-A34D-3E17F645CF5F}" presName="linearFlow" presStyleCnt="0">
        <dgm:presLayoutVars>
          <dgm:dir val="rev"/>
          <dgm:animLvl val="lvl"/>
          <dgm:resizeHandles val="exact"/>
        </dgm:presLayoutVars>
      </dgm:prSet>
      <dgm:spPr/>
      <dgm:t>
        <a:bodyPr/>
        <a:lstStyle/>
        <a:p>
          <a:endParaRPr lang="en-US"/>
        </a:p>
      </dgm:t>
    </dgm:pt>
    <dgm:pt modelId="{181295B4-E9A9-424E-ADEF-60131A4F5F2C}" type="pres">
      <dgm:prSet presAssocID="{DE707C9C-6450-40A2-B99B-350823F5C879}" presName="composite" presStyleCnt="0"/>
      <dgm:spPr/>
    </dgm:pt>
    <dgm:pt modelId="{14A3BB4D-9573-4523-933B-0A58B9825B71}" type="pres">
      <dgm:prSet presAssocID="{DE707C9C-6450-40A2-B99B-350823F5C879}" presName="parentText" presStyleLbl="alignNode1" presStyleIdx="0" presStyleCnt="3" custScaleX="99288">
        <dgm:presLayoutVars>
          <dgm:chMax val="1"/>
          <dgm:bulletEnabled val="1"/>
        </dgm:presLayoutVars>
      </dgm:prSet>
      <dgm:spPr/>
      <dgm:t>
        <a:bodyPr/>
        <a:lstStyle/>
        <a:p>
          <a:endParaRPr lang="en-US"/>
        </a:p>
      </dgm:t>
    </dgm:pt>
    <dgm:pt modelId="{4396B90F-005A-4B04-8783-A024B1081E5D}" type="pres">
      <dgm:prSet presAssocID="{DE707C9C-6450-40A2-B99B-350823F5C879}" presName="descendantText" presStyleLbl="alignAcc1" presStyleIdx="0" presStyleCnt="3" custLinFactNeighborX="2458" custLinFactNeighborY="-1163">
        <dgm:presLayoutVars>
          <dgm:bulletEnabled val="1"/>
        </dgm:presLayoutVars>
      </dgm:prSet>
      <dgm:spPr/>
      <dgm:t>
        <a:bodyPr/>
        <a:lstStyle/>
        <a:p>
          <a:endParaRPr lang="en-US"/>
        </a:p>
      </dgm:t>
    </dgm:pt>
    <dgm:pt modelId="{4A39900C-A8E6-4A85-B9D6-28F188ED8F87}" type="pres">
      <dgm:prSet presAssocID="{72793E56-70DB-4C79-B9BF-1DA37619D067}" presName="sp" presStyleCnt="0"/>
      <dgm:spPr/>
    </dgm:pt>
    <dgm:pt modelId="{432D743A-00AD-4A0A-B2D3-4CEAD5AC2707}" type="pres">
      <dgm:prSet presAssocID="{56605B01-6BF3-4699-8AAA-045E82804E68}" presName="composite" presStyleCnt="0"/>
      <dgm:spPr/>
    </dgm:pt>
    <dgm:pt modelId="{8B5608F6-D357-4987-952E-B8E6B5216B30}" type="pres">
      <dgm:prSet presAssocID="{56605B01-6BF3-4699-8AAA-045E82804E68}" presName="parentText" presStyleLbl="alignNode1" presStyleIdx="1" presStyleCnt="3">
        <dgm:presLayoutVars>
          <dgm:chMax val="1"/>
          <dgm:bulletEnabled val="1"/>
        </dgm:presLayoutVars>
      </dgm:prSet>
      <dgm:spPr/>
      <dgm:t>
        <a:bodyPr/>
        <a:lstStyle/>
        <a:p>
          <a:endParaRPr lang="en-US"/>
        </a:p>
      </dgm:t>
    </dgm:pt>
    <dgm:pt modelId="{33A6BD07-22D5-4AE7-9E12-78402CCD9547}" type="pres">
      <dgm:prSet presAssocID="{56605B01-6BF3-4699-8AAA-045E82804E68}" presName="descendantText" presStyleLbl="alignAcc1" presStyleIdx="1" presStyleCnt="3" custScaleY="121861">
        <dgm:presLayoutVars>
          <dgm:bulletEnabled val="1"/>
        </dgm:presLayoutVars>
      </dgm:prSet>
      <dgm:spPr/>
      <dgm:t>
        <a:bodyPr/>
        <a:lstStyle/>
        <a:p>
          <a:endParaRPr lang="en-US"/>
        </a:p>
      </dgm:t>
    </dgm:pt>
    <dgm:pt modelId="{1E112922-8E97-4C5C-A158-B92BE5260A9A}" type="pres">
      <dgm:prSet presAssocID="{5E094CC3-BB4B-4860-8FB0-679EE3FCC3B6}" presName="sp" presStyleCnt="0"/>
      <dgm:spPr/>
    </dgm:pt>
    <dgm:pt modelId="{892D22AF-2B1E-4830-96AB-A0F712FDDB90}" type="pres">
      <dgm:prSet presAssocID="{B61B55CA-7464-46E5-B8FD-B191E3E76E4E}" presName="composite" presStyleCnt="0"/>
      <dgm:spPr/>
    </dgm:pt>
    <dgm:pt modelId="{4D5BA03E-0264-47B1-BA9C-9E7BF952EDA2}" type="pres">
      <dgm:prSet presAssocID="{B61B55CA-7464-46E5-B8FD-B191E3E76E4E}" presName="parentText" presStyleLbl="alignNode1" presStyleIdx="2" presStyleCnt="3">
        <dgm:presLayoutVars>
          <dgm:chMax val="1"/>
          <dgm:bulletEnabled val="1"/>
        </dgm:presLayoutVars>
      </dgm:prSet>
      <dgm:spPr/>
      <dgm:t>
        <a:bodyPr/>
        <a:lstStyle/>
        <a:p>
          <a:endParaRPr lang="en-US"/>
        </a:p>
      </dgm:t>
    </dgm:pt>
    <dgm:pt modelId="{19BC57CA-4DEE-420C-8C3F-09EE0F70BFEC}" type="pres">
      <dgm:prSet presAssocID="{B61B55CA-7464-46E5-B8FD-B191E3E76E4E}" presName="descendantText" presStyleLbl="alignAcc1" presStyleIdx="2" presStyleCnt="3" custScaleY="163368" custLinFactNeighborY="7587">
        <dgm:presLayoutVars>
          <dgm:bulletEnabled val="1"/>
        </dgm:presLayoutVars>
      </dgm:prSet>
      <dgm:spPr/>
      <dgm:t>
        <a:bodyPr/>
        <a:lstStyle/>
        <a:p>
          <a:endParaRPr lang="en-US"/>
        </a:p>
      </dgm:t>
    </dgm:pt>
  </dgm:ptLst>
  <dgm:cxnLst>
    <dgm:cxn modelId="{6332BBEE-74A1-4208-80F5-97F9B9CC9279}" srcId="{DE707C9C-6450-40A2-B99B-350823F5C879}" destId="{9516EC55-55CC-40E0-9D29-B2AB4B50A1BF}" srcOrd="0" destOrd="0" parTransId="{7CEB2327-80FC-4BE1-87BA-08A599E9F08A}" sibTransId="{6FBF8122-14C1-451A-BBBD-F575252D5E40}"/>
    <dgm:cxn modelId="{6F3140B3-381A-4006-9646-28C9C36527AC}" type="presOf" srcId="{B61B55CA-7464-46E5-B8FD-B191E3E76E4E}" destId="{4D5BA03E-0264-47B1-BA9C-9E7BF952EDA2}" srcOrd="0" destOrd="0" presId="urn:microsoft.com/office/officeart/2005/8/layout/chevron2"/>
    <dgm:cxn modelId="{A5DB1595-B61C-448F-BB2F-96242976F3DA}" type="presOf" srcId="{FF01C548-90B1-4040-88C9-B218CC3555F2}" destId="{19BC57CA-4DEE-420C-8C3F-09EE0F70BFEC}" srcOrd="0" destOrd="2" presId="urn:microsoft.com/office/officeart/2005/8/layout/chevron2"/>
    <dgm:cxn modelId="{2209A9C2-7845-452D-A18B-2B496E3E5D93}" type="presOf" srcId="{56605B01-6BF3-4699-8AAA-045E82804E68}" destId="{8B5608F6-D357-4987-952E-B8E6B5216B30}" srcOrd="0" destOrd="0" presId="urn:microsoft.com/office/officeart/2005/8/layout/chevron2"/>
    <dgm:cxn modelId="{3F50B073-972F-4B42-9A0E-C82606A69381}" srcId="{56605B01-6BF3-4699-8AAA-045E82804E68}" destId="{40B26450-E1DF-4B74-A621-52AB2D995CB4}" srcOrd="2" destOrd="0" parTransId="{2B1FD572-4FA1-4EE2-8BCB-D52B27329801}" sibTransId="{C541D833-4F28-4183-B121-56594338AE3E}"/>
    <dgm:cxn modelId="{7C699E28-6ABE-4D26-AB66-4C9E5FA206F2}" type="presOf" srcId="{F21D6596-DBDD-4163-A34D-3E17F645CF5F}" destId="{9E6A6E8A-BFBC-4E42-8697-10533F22507D}" srcOrd="0" destOrd="0" presId="urn:microsoft.com/office/officeart/2005/8/layout/chevron2"/>
    <dgm:cxn modelId="{AB26365B-BDAC-41B5-8796-0A8845E6983D}" type="presOf" srcId="{DE707C9C-6450-40A2-B99B-350823F5C879}" destId="{14A3BB4D-9573-4523-933B-0A58B9825B71}" srcOrd="0" destOrd="0" presId="urn:microsoft.com/office/officeart/2005/8/layout/chevron2"/>
    <dgm:cxn modelId="{D97701CC-9921-4ECE-B695-59B848EB1304}" type="presOf" srcId="{9516EC55-55CC-40E0-9D29-B2AB4B50A1BF}" destId="{4396B90F-005A-4B04-8783-A024B1081E5D}" srcOrd="0" destOrd="0" presId="urn:microsoft.com/office/officeart/2005/8/layout/chevron2"/>
    <dgm:cxn modelId="{691D4390-F581-4B7E-9818-1480022FDCEB}" type="presOf" srcId="{1D0EE30F-6406-419F-9153-8EBEBFACF60C}" destId="{33A6BD07-22D5-4AE7-9E12-78402CCD9547}" srcOrd="0" destOrd="1" presId="urn:microsoft.com/office/officeart/2005/8/layout/chevron2"/>
    <dgm:cxn modelId="{47798921-F26F-4E06-9DAB-58483253A475}" type="presOf" srcId="{B778C135-AE3B-47DE-A9B3-24CD1DDED29F}" destId="{33A6BD07-22D5-4AE7-9E12-78402CCD9547}" srcOrd="0" destOrd="0" presId="urn:microsoft.com/office/officeart/2005/8/layout/chevron2"/>
    <dgm:cxn modelId="{0C6BA81A-7FDC-4C04-9740-BB513E407C5B}" srcId="{56605B01-6BF3-4699-8AAA-045E82804E68}" destId="{B778C135-AE3B-47DE-A9B3-24CD1DDED29F}" srcOrd="0" destOrd="0" parTransId="{91C53790-FB30-4E59-BFD4-7E07C0264ABA}" sibTransId="{C3C756C3-DE82-4D64-935C-C6EF2EB41169}"/>
    <dgm:cxn modelId="{6B77E556-6770-4E38-854A-7119802955F1}" type="presOf" srcId="{BF6D3859-EE6F-4998-ADD4-CBCD7609F39B}" destId="{19BC57CA-4DEE-420C-8C3F-09EE0F70BFEC}" srcOrd="0" destOrd="3" presId="urn:microsoft.com/office/officeart/2005/8/layout/chevron2"/>
    <dgm:cxn modelId="{70BE959C-F44C-478A-B849-E03164C1971E}" srcId="{56605B01-6BF3-4699-8AAA-045E82804E68}" destId="{1D0EE30F-6406-419F-9153-8EBEBFACF60C}" srcOrd="1" destOrd="0" parTransId="{DA754653-5193-43DC-8782-59F2CCD4D55A}" sibTransId="{C0DCFBE7-25D6-470D-8168-5E613A5D7E96}"/>
    <dgm:cxn modelId="{351404CC-5FEC-4F5A-8A87-678201186F8E}" srcId="{B61B55CA-7464-46E5-B8FD-B191E3E76E4E}" destId="{FF01C548-90B1-4040-88C9-B218CC3555F2}" srcOrd="2" destOrd="0" parTransId="{8F8ED35C-E728-43FD-885D-0DD0888C57C9}" sibTransId="{5BEA7AB2-D45C-4559-A44D-8C408DF67DB4}"/>
    <dgm:cxn modelId="{E6B329C8-479C-48B9-B282-1D9E7D8239DE}" srcId="{B61B55CA-7464-46E5-B8FD-B191E3E76E4E}" destId="{BF6D3859-EE6F-4998-ADD4-CBCD7609F39B}" srcOrd="3" destOrd="0" parTransId="{FCA1418D-29A1-4F81-96AC-58E5B8FB84D2}" sibTransId="{54DABF39-1E0D-41A8-A0AA-C948DDABBD0E}"/>
    <dgm:cxn modelId="{5296F516-F40A-4813-8D9C-2C376FDB0B64}" srcId="{B61B55CA-7464-46E5-B8FD-B191E3E76E4E}" destId="{F2BA869C-3BC8-4674-BB5C-A49E97B0DD1E}" srcOrd="1" destOrd="0" parTransId="{70BCBC35-A8F1-4E37-A118-F8B5254C545D}" sibTransId="{67E4CE79-C7F6-4BA1-A403-F9E2E980DCD2}"/>
    <dgm:cxn modelId="{29FC5ADF-A237-4B64-B4A6-E1C66D42C1BB}" srcId="{B61B55CA-7464-46E5-B8FD-B191E3E76E4E}" destId="{9C9229A0-5A46-453F-92F6-7E5AD4C98B2E}" srcOrd="0" destOrd="0" parTransId="{D973E411-0099-48B2-87B2-BC3E5B9658C3}" sibTransId="{F3EFE562-647D-43E1-B550-B9F10BD92C2A}"/>
    <dgm:cxn modelId="{B8C76811-B99F-41D6-A00E-3289095368E3}" srcId="{F21D6596-DBDD-4163-A34D-3E17F645CF5F}" destId="{56605B01-6BF3-4699-8AAA-045E82804E68}" srcOrd="1" destOrd="0" parTransId="{23CD5923-4737-4BC2-97B3-909F44CEE315}" sibTransId="{5E094CC3-BB4B-4860-8FB0-679EE3FCC3B6}"/>
    <dgm:cxn modelId="{B086BA21-84CD-4C49-88F2-A18A51006FB7}" srcId="{F21D6596-DBDD-4163-A34D-3E17F645CF5F}" destId="{DE707C9C-6450-40A2-B99B-350823F5C879}" srcOrd="0" destOrd="0" parTransId="{D05A01FE-27FE-4E44-8305-6B2784EFFE1B}" sibTransId="{72793E56-70DB-4C79-B9BF-1DA37619D067}"/>
    <dgm:cxn modelId="{944D463F-DBB6-4047-912A-94C08DDB7C56}" type="presOf" srcId="{F2BA869C-3BC8-4674-BB5C-A49E97B0DD1E}" destId="{19BC57CA-4DEE-420C-8C3F-09EE0F70BFEC}" srcOrd="0" destOrd="1" presId="urn:microsoft.com/office/officeart/2005/8/layout/chevron2"/>
    <dgm:cxn modelId="{BEDCA009-F84C-484C-B924-A528DAA534A4}" srcId="{F21D6596-DBDD-4163-A34D-3E17F645CF5F}" destId="{B61B55CA-7464-46E5-B8FD-B191E3E76E4E}" srcOrd="2" destOrd="0" parTransId="{0EC1726E-8AB4-4E7B-86A5-976D75600911}" sibTransId="{C5347445-929C-4ABA-BEB5-FF74559F7B0E}"/>
    <dgm:cxn modelId="{C1CA2CD9-21C0-4FDB-A87B-ACBBEC06D62F}" type="presOf" srcId="{40B26450-E1DF-4B74-A621-52AB2D995CB4}" destId="{33A6BD07-22D5-4AE7-9E12-78402CCD9547}" srcOrd="0" destOrd="2" presId="urn:microsoft.com/office/officeart/2005/8/layout/chevron2"/>
    <dgm:cxn modelId="{B5782A3A-44AD-4543-AA62-77EC351C53A2}" type="presOf" srcId="{9C9229A0-5A46-453F-92F6-7E5AD4C98B2E}" destId="{19BC57CA-4DEE-420C-8C3F-09EE0F70BFEC}" srcOrd="0" destOrd="0" presId="urn:microsoft.com/office/officeart/2005/8/layout/chevron2"/>
    <dgm:cxn modelId="{D07E5297-0AFC-4E5C-BB60-5D9B47FE93DC}" type="presParOf" srcId="{9E6A6E8A-BFBC-4E42-8697-10533F22507D}" destId="{181295B4-E9A9-424E-ADEF-60131A4F5F2C}" srcOrd="0" destOrd="0" presId="urn:microsoft.com/office/officeart/2005/8/layout/chevron2"/>
    <dgm:cxn modelId="{D57F3BF5-A99C-49AB-B649-6C63FAD3ACF6}" type="presParOf" srcId="{181295B4-E9A9-424E-ADEF-60131A4F5F2C}" destId="{14A3BB4D-9573-4523-933B-0A58B9825B71}" srcOrd="0" destOrd="0" presId="urn:microsoft.com/office/officeart/2005/8/layout/chevron2"/>
    <dgm:cxn modelId="{1E02AD9F-A673-4CCE-BB64-EDB695CE4495}" type="presParOf" srcId="{181295B4-E9A9-424E-ADEF-60131A4F5F2C}" destId="{4396B90F-005A-4B04-8783-A024B1081E5D}" srcOrd="1" destOrd="0" presId="urn:microsoft.com/office/officeart/2005/8/layout/chevron2"/>
    <dgm:cxn modelId="{30A3C7A6-6768-4A62-9711-2DE9255CC26F}" type="presParOf" srcId="{9E6A6E8A-BFBC-4E42-8697-10533F22507D}" destId="{4A39900C-A8E6-4A85-B9D6-28F188ED8F87}" srcOrd="1" destOrd="0" presId="urn:microsoft.com/office/officeart/2005/8/layout/chevron2"/>
    <dgm:cxn modelId="{BEC5D09E-E5B0-4ECD-8E98-A088D95497EA}" type="presParOf" srcId="{9E6A6E8A-BFBC-4E42-8697-10533F22507D}" destId="{432D743A-00AD-4A0A-B2D3-4CEAD5AC2707}" srcOrd="2" destOrd="0" presId="urn:microsoft.com/office/officeart/2005/8/layout/chevron2"/>
    <dgm:cxn modelId="{FD9E4E1D-A68C-45D9-9E90-707110DE142F}" type="presParOf" srcId="{432D743A-00AD-4A0A-B2D3-4CEAD5AC2707}" destId="{8B5608F6-D357-4987-952E-B8E6B5216B30}" srcOrd="0" destOrd="0" presId="urn:microsoft.com/office/officeart/2005/8/layout/chevron2"/>
    <dgm:cxn modelId="{E96097DF-B14F-4240-B443-DEA52E60A442}" type="presParOf" srcId="{432D743A-00AD-4A0A-B2D3-4CEAD5AC2707}" destId="{33A6BD07-22D5-4AE7-9E12-78402CCD9547}" srcOrd="1" destOrd="0" presId="urn:microsoft.com/office/officeart/2005/8/layout/chevron2"/>
    <dgm:cxn modelId="{D6C17E91-D0A1-47CF-A2C0-FD2B5FBE0EAD}" type="presParOf" srcId="{9E6A6E8A-BFBC-4E42-8697-10533F22507D}" destId="{1E112922-8E97-4C5C-A158-B92BE5260A9A}" srcOrd="3" destOrd="0" presId="urn:microsoft.com/office/officeart/2005/8/layout/chevron2"/>
    <dgm:cxn modelId="{6B032AF7-7574-4D14-87D0-F87D2AFA95D9}" type="presParOf" srcId="{9E6A6E8A-BFBC-4E42-8697-10533F22507D}" destId="{892D22AF-2B1E-4830-96AB-A0F712FDDB90}" srcOrd="4" destOrd="0" presId="urn:microsoft.com/office/officeart/2005/8/layout/chevron2"/>
    <dgm:cxn modelId="{8B1A67C1-039E-484B-8EC2-FA3FA5024B91}" type="presParOf" srcId="{892D22AF-2B1E-4830-96AB-A0F712FDDB90}" destId="{4D5BA03E-0264-47B1-BA9C-9E7BF952EDA2}" srcOrd="0" destOrd="0" presId="urn:microsoft.com/office/officeart/2005/8/layout/chevron2"/>
    <dgm:cxn modelId="{F6022B90-7E62-43D2-B67B-7C4B7D544F13}" type="presParOf" srcId="{892D22AF-2B1E-4830-96AB-A0F712FDDB90}" destId="{19BC57CA-4DEE-420C-8C3F-09EE0F70BFEC}"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0" y="0"/>
            <a:ext cx="3066733" cy="469780"/>
          </a:xfrm>
          <a:prstGeom prst="rect">
            <a:avLst/>
          </a:prstGeom>
        </p:spPr>
        <p:txBody>
          <a:bodyPr vert="horz" lIns="93936" tIns="46968" rIns="93936" bIns="46968" rtlCol="0"/>
          <a:lstStyle>
            <a:lvl1pPr algn="l">
              <a:defRPr sz="1200"/>
            </a:lvl1pPr>
          </a:lstStyle>
          <a:p>
            <a:endParaRPr lang="en-US" dirty="0"/>
          </a:p>
        </p:txBody>
      </p:sp>
      <p:sp>
        <p:nvSpPr>
          <p:cNvPr id="3" name="מציין מיקום של תאריך 2"/>
          <p:cNvSpPr>
            <a:spLocks noGrp="1"/>
          </p:cNvSpPr>
          <p:nvPr>
            <p:ph type="dt" idx="1"/>
          </p:nvPr>
        </p:nvSpPr>
        <p:spPr>
          <a:xfrm>
            <a:off x="4008705" y="0"/>
            <a:ext cx="3066733" cy="469780"/>
          </a:xfrm>
          <a:prstGeom prst="rect">
            <a:avLst/>
          </a:prstGeom>
        </p:spPr>
        <p:txBody>
          <a:bodyPr vert="horz" lIns="93936" tIns="46968" rIns="93936" bIns="46968" rtlCol="0"/>
          <a:lstStyle>
            <a:lvl1pPr algn="r">
              <a:defRPr sz="1200"/>
            </a:lvl1pPr>
          </a:lstStyle>
          <a:p>
            <a:fld id="{15697E37-71B3-46F0-879D-E57F9697F927}" type="datetimeFigureOut">
              <a:rPr lang="en-US" smtClean="0"/>
              <a:t>9/7/2015</a:t>
            </a:fld>
            <a:endParaRPr lang="en-US" dirty="0"/>
          </a:p>
        </p:txBody>
      </p:sp>
      <p:sp>
        <p:nvSpPr>
          <p:cNvPr id="4" name="מציין מיקום של תמונת שקופית 3"/>
          <p:cNvSpPr>
            <a:spLocks noGrp="1" noRot="1" noChangeAspect="1"/>
          </p:cNvSpPr>
          <p:nvPr>
            <p:ph type="sldImg" idx="2"/>
          </p:nvPr>
        </p:nvSpPr>
        <p:spPr>
          <a:xfrm>
            <a:off x="728663" y="1169988"/>
            <a:ext cx="5619750" cy="3160712"/>
          </a:xfrm>
          <a:prstGeom prst="rect">
            <a:avLst/>
          </a:prstGeom>
          <a:noFill/>
          <a:ln w="12700">
            <a:solidFill>
              <a:prstClr val="black"/>
            </a:solidFill>
          </a:ln>
        </p:spPr>
        <p:txBody>
          <a:bodyPr vert="horz" lIns="93936" tIns="46968" rIns="93936" bIns="46968" rtlCol="0" anchor="ctr"/>
          <a:lstStyle/>
          <a:p>
            <a:endParaRPr lang="en-US" dirty="0"/>
          </a:p>
        </p:txBody>
      </p:sp>
      <p:sp>
        <p:nvSpPr>
          <p:cNvPr id="5" name="מציין מיקום של הערות 4"/>
          <p:cNvSpPr>
            <a:spLocks noGrp="1"/>
          </p:cNvSpPr>
          <p:nvPr>
            <p:ph type="body" sz="quarter" idx="3"/>
          </p:nvPr>
        </p:nvSpPr>
        <p:spPr>
          <a:xfrm>
            <a:off x="707708" y="4505980"/>
            <a:ext cx="5661660" cy="3686711"/>
          </a:xfrm>
          <a:prstGeom prst="rect">
            <a:avLst/>
          </a:prstGeom>
        </p:spPr>
        <p:txBody>
          <a:bodyPr vert="horz" lIns="93936" tIns="46968" rIns="93936" bIns="46968" rtlCol="0"/>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6" name="מציין מיקום של כותרת תחתונה 5"/>
          <p:cNvSpPr>
            <a:spLocks noGrp="1"/>
          </p:cNvSpPr>
          <p:nvPr>
            <p:ph type="ftr" sz="quarter" idx="4"/>
          </p:nvPr>
        </p:nvSpPr>
        <p:spPr>
          <a:xfrm>
            <a:off x="0" y="8893297"/>
            <a:ext cx="3066733" cy="469779"/>
          </a:xfrm>
          <a:prstGeom prst="rect">
            <a:avLst/>
          </a:prstGeom>
        </p:spPr>
        <p:txBody>
          <a:bodyPr vert="horz" lIns="93936" tIns="46968" rIns="93936" bIns="46968" rtlCol="0" anchor="b"/>
          <a:lstStyle>
            <a:lvl1pPr algn="l">
              <a:defRPr sz="1200"/>
            </a:lvl1pPr>
          </a:lstStyle>
          <a:p>
            <a:endParaRPr lang="en-US" dirty="0"/>
          </a:p>
        </p:txBody>
      </p:sp>
      <p:sp>
        <p:nvSpPr>
          <p:cNvPr id="7" name="מציין מיקום של מספר שקופית 6"/>
          <p:cNvSpPr>
            <a:spLocks noGrp="1"/>
          </p:cNvSpPr>
          <p:nvPr>
            <p:ph type="sldNum" sz="quarter" idx="5"/>
          </p:nvPr>
        </p:nvSpPr>
        <p:spPr>
          <a:xfrm>
            <a:off x="4008705" y="8893297"/>
            <a:ext cx="3066733" cy="469779"/>
          </a:xfrm>
          <a:prstGeom prst="rect">
            <a:avLst/>
          </a:prstGeom>
        </p:spPr>
        <p:txBody>
          <a:bodyPr vert="horz" lIns="93936" tIns="46968" rIns="93936" bIns="46968" rtlCol="0" anchor="b"/>
          <a:lstStyle>
            <a:lvl1pPr algn="r">
              <a:defRPr sz="1200"/>
            </a:lvl1pPr>
          </a:lstStyle>
          <a:p>
            <a:fld id="{3CCAD4F5-CFFE-4A37-90EE-087B48DEBA71}" type="slidenum">
              <a:rPr lang="en-US" smtClean="0"/>
              <a:t>‹#›</a:t>
            </a:fld>
            <a:endParaRPr lang="en-US" dirty="0"/>
          </a:p>
        </p:txBody>
      </p:sp>
    </p:spTree>
    <p:extLst>
      <p:ext uri="{BB962C8B-B14F-4D97-AF65-F5344CB8AC3E}">
        <p14:creationId xmlns:p14="http://schemas.microsoft.com/office/powerpoint/2010/main" val="163791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7F92C3DF-0A99-48C3-831A-02DEA7ABF886}" type="slidenum">
              <a:rPr lang="en-GB" smtClean="0">
                <a:solidFill>
                  <a:srgbClr val="000000"/>
                </a:solidFill>
              </a:rPr>
              <a:pPr/>
              <a:t>1</a:t>
            </a:fld>
            <a:endParaRPr lang="en-GB" dirty="0" smtClean="0">
              <a:solidFill>
                <a:srgbClr val="000000"/>
              </a:solidFill>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dirty="0" smtClean="0"/>
          </a:p>
        </p:txBody>
      </p:sp>
    </p:spTree>
    <p:extLst>
      <p:ext uri="{BB962C8B-B14F-4D97-AF65-F5344CB8AC3E}">
        <p14:creationId xmlns:p14="http://schemas.microsoft.com/office/powerpoint/2010/main" val="3088620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מציין מיקום של תמונת שקופית 1"/>
          <p:cNvSpPr>
            <a:spLocks noGrp="1" noRot="1" noChangeAspect="1"/>
          </p:cNvSpPr>
          <p:nvPr>
            <p:ph type="sldImg"/>
          </p:nvPr>
        </p:nvSpPr>
        <p:spPr/>
      </p:sp>
      <p:sp>
        <p:nvSpPr>
          <p:cNvPr id="3" name="מציין מיקום של הערות 2"/>
          <p:cNvSpPr>
            <a:spLocks noGrp="1"/>
          </p:cNvSpPr>
          <p:nvPr>
            <p:ph type="body" idx="1"/>
          </p:nvPr>
        </p:nvSpPr>
        <p:spPr/>
        <p:txBody>
          <a:bodyPr/>
          <a:lstStyle/>
          <a:p>
            <a:endParaRPr lang="en-US"/>
          </a:p>
        </p:txBody>
      </p:sp>
      <p:sp>
        <p:nvSpPr>
          <p:cNvPr id="4" name="מציין מיקום של מספר שקופית 3"/>
          <p:cNvSpPr>
            <a:spLocks noGrp="1"/>
          </p:cNvSpPr>
          <p:nvPr>
            <p:ph type="sldNum" sz="quarter" idx="10"/>
          </p:nvPr>
        </p:nvSpPr>
        <p:spPr/>
        <p:txBody>
          <a:bodyPr/>
          <a:lstStyle/>
          <a:p>
            <a:fld id="{3CCAD4F5-CFFE-4A37-90EE-087B48DEBA71}" type="slidenum">
              <a:rPr lang="en-US" smtClean="0"/>
              <a:t>4</a:t>
            </a:fld>
            <a:endParaRPr lang="en-US" dirty="0"/>
          </a:p>
        </p:txBody>
      </p:sp>
    </p:spTree>
    <p:extLst>
      <p:ext uri="{BB962C8B-B14F-4D97-AF65-F5344CB8AC3E}">
        <p14:creationId xmlns:p14="http://schemas.microsoft.com/office/powerpoint/2010/main" val="1759367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6000"/>
            </a:lvl1pPr>
          </a:lstStyle>
          <a:p>
            <a:r>
              <a:rPr lang="he-IL" smtClean="0"/>
              <a:t>לחץ כדי לערוך סגנון כותרת של תבנית בסיס</a:t>
            </a:r>
            <a:endParaRPr lang="en-US"/>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smtClean="0"/>
              <a:t>לחץ כדי לערוך סגנון כותרת משנה של תבנית בסיס</a:t>
            </a:r>
            <a:endParaRPr lang="en-US"/>
          </a:p>
        </p:txBody>
      </p:sp>
      <p:sp>
        <p:nvSpPr>
          <p:cNvPr id="4" name="מציין מיקום של תאריך 3"/>
          <p:cNvSpPr>
            <a:spLocks noGrp="1"/>
          </p:cNvSpPr>
          <p:nvPr>
            <p:ph type="dt" sz="half" idx="10"/>
          </p:nvPr>
        </p:nvSpPr>
        <p:spPr/>
        <p:txBody>
          <a:bodyPr/>
          <a:lstStyle/>
          <a:p>
            <a:fld id="{BC5E8CCD-73ED-492E-A340-DB5596D68F04}" type="datetime1">
              <a:rPr lang="en-US" smtClean="0"/>
              <a:t>9/7/2015</a:t>
            </a:fld>
            <a:endParaRPr lang="en-US" dirty="0"/>
          </a:p>
        </p:txBody>
      </p:sp>
      <p:sp>
        <p:nvSpPr>
          <p:cNvPr id="5" name="מציין מיקום של כותרת תחתונה 4"/>
          <p:cNvSpPr>
            <a:spLocks noGrp="1"/>
          </p:cNvSpPr>
          <p:nvPr>
            <p:ph type="ftr" sz="quarter" idx="11"/>
          </p:nvPr>
        </p:nvSpPr>
        <p:spPr/>
        <p:txBody>
          <a:bodyPr/>
          <a:lstStyle/>
          <a:p>
            <a:r>
              <a:rPr lang="he-IL" smtClean="0"/>
              <a:t>ששון ושות' </a:t>
            </a:r>
            <a:endParaRPr lang="en-US" dirty="0"/>
          </a:p>
        </p:txBody>
      </p:sp>
      <p:sp>
        <p:nvSpPr>
          <p:cNvPr id="6" name="מציין מיקום של מספר שקופית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1738775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98B1574F-43E3-4AD1-A88B-48558DAC1FB5}" type="datetime1">
              <a:rPr lang="en-US" smtClean="0"/>
              <a:t>9/7/2015</a:t>
            </a:fld>
            <a:endParaRPr lang="en-US" dirty="0"/>
          </a:p>
        </p:txBody>
      </p:sp>
      <p:sp>
        <p:nvSpPr>
          <p:cNvPr id="5" name="מציין מיקום של כותרת תחתונה 4"/>
          <p:cNvSpPr>
            <a:spLocks noGrp="1"/>
          </p:cNvSpPr>
          <p:nvPr>
            <p:ph type="ftr" sz="quarter" idx="11"/>
          </p:nvPr>
        </p:nvSpPr>
        <p:spPr/>
        <p:txBody>
          <a:bodyPr/>
          <a:lstStyle/>
          <a:p>
            <a:r>
              <a:rPr lang="he-IL" smtClean="0"/>
              <a:t>ששון ושות' </a:t>
            </a:r>
            <a:endParaRPr lang="en-US" dirty="0"/>
          </a:p>
        </p:txBody>
      </p:sp>
      <p:sp>
        <p:nvSpPr>
          <p:cNvPr id="6" name="מציין מיקום של מספר שקופית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80740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0" y="365125"/>
            <a:ext cx="2628900" cy="5811838"/>
          </a:xfrm>
        </p:spPr>
        <p:txBody>
          <a:bodyPr vert="eaVert"/>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a:xfrm>
            <a:off x="838200" y="365125"/>
            <a:ext cx="7734300" cy="581183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F21EFBBA-4E26-4BCC-85A9-8F3FF20523E3}" type="datetime1">
              <a:rPr lang="en-US" smtClean="0"/>
              <a:t>9/7/2015</a:t>
            </a:fld>
            <a:endParaRPr lang="en-US" dirty="0"/>
          </a:p>
        </p:txBody>
      </p:sp>
      <p:sp>
        <p:nvSpPr>
          <p:cNvPr id="5" name="מציין מיקום של כותרת תחתונה 4"/>
          <p:cNvSpPr>
            <a:spLocks noGrp="1"/>
          </p:cNvSpPr>
          <p:nvPr>
            <p:ph type="ftr" sz="quarter" idx="11"/>
          </p:nvPr>
        </p:nvSpPr>
        <p:spPr/>
        <p:txBody>
          <a:bodyPr/>
          <a:lstStyle/>
          <a:p>
            <a:r>
              <a:rPr lang="he-IL" smtClean="0"/>
              <a:t>ששון ושות' </a:t>
            </a:r>
            <a:endParaRPr lang="en-US" dirty="0"/>
          </a:p>
        </p:txBody>
      </p:sp>
      <p:sp>
        <p:nvSpPr>
          <p:cNvPr id="6" name="מציין מיקום של מספר שקופית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8996088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3"/>
            <a:ext cx="9144000" cy="2387600"/>
          </a:xfrm>
        </p:spPr>
        <p:txBody>
          <a:bodyPr anchor="b"/>
          <a:lstStyle>
            <a:lvl1pPr algn="ctr">
              <a:defRPr sz="4500"/>
            </a:lvl1pPr>
          </a:lstStyle>
          <a:p>
            <a:r>
              <a:rPr lang="he-IL" smtClean="0"/>
              <a:t>לחץ כדי לערוך סגנון כותרת של תבנית בסיס</a:t>
            </a:r>
            <a:endParaRPr lang="en-US"/>
          </a:p>
        </p:txBody>
      </p:sp>
      <p:sp>
        <p:nvSpPr>
          <p:cNvPr id="3" name="כותרת משנה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he-IL" smtClean="0"/>
              <a:t>לחץ כדי לערוך סגנון כותרת משנה של תבנית בסיס</a:t>
            </a:r>
            <a:endParaRPr lang="en-US"/>
          </a:p>
        </p:txBody>
      </p:sp>
      <p:sp>
        <p:nvSpPr>
          <p:cNvPr id="4" name="מציין מיקום של תאריך 3"/>
          <p:cNvSpPr>
            <a:spLocks noGrp="1"/>
          </p:cNvSpPr>
          <p:nvPr>
            <p:ph type="dt" sz="half" idx="10"/>
          </p:nvPr>
        </p:nvSpPr>
        <p:spPr/>
        <p:txBody>
          <a:bodyPr/>
          <a:lstStyle/>
          <a:p>
            <a:pPr>
              <a:defRPr/>
            </a:pPr>
            <a:fld id="{A81C0F89-F8A2-485D-82F8-B2CEC9D502EC}" type="datetime1">
              <a:rPr lang="en-GB" smtClean="0">
                <a:solidFill>
                  <a:prstClr val="black">
                    <a:tint val="75000"/>
                  </a:prstClr>
                </a:solidFill>
              </a:rPr>
              <a:pPr>
                <a:defRPr/>
              </a:pPr>
              <a:t>07/09/2015</a:t>
            </a:fld>
            <a:endParaRPr lang="en-GB" dirty="0">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pPr>
              <a:defRPr/>
            </a:pPr>
            <a:r>
              <a:rPr lang="en-GB" smtClean="0">
                <a:solidFill>
                  <a:prstClr val="black">
                    <a:tint val="75000"/>
                  </a:prstClr>
                </a:solidFill>
              </a:rPr>
              <a:t>TITLE HERE (GO HEADER &amp; FOOTER TO EDIT THIS TEXT)</a:t>
            </a:r>
            <a:endParaRPr lang="en-GB">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pPr>
              <a:defRPr/>
            </a:pPr>
            <a:fld id="{8197BD37-D8B8-4CBB-8A88-C6CD7744D67B}" type="slidenum">
              <a:rPr lang="en-GB" smtClean="0">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4019827977"/>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pPr>
              <a:defRPr/>
            </a:pPr>
            <a:fld id="{A81C0F89-F8A2-485D-82F8-B2CEC9D502EC}" type="datetime1">
              <a:rPr lang="en-GB" smtClean="0">
                <a:solidFill>
                  <a:prstClr val="black">
                    <a:tint val="75000"/>
                  </a:prstClr>
                </a:solidFill>
              </a:rPr>
              <a:pPr>
                <a:defRPr/>
              </a:pPr>
              <a:t>07/09/2015</a:t>
            </a:fld>
            <a:endParaRPr lang="en-GB" dirty="0">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pPr>
              <a:defRPr/>
            </a:pPr>
            <a:r>
              <a:rPr lang="en-GB" smtClean="0">
                <a:solidFill>
                  <a:prstClr val="black">
                    <a:tint val="75000"/>
                  </a:prstClr>
                </a:solidFill>
              </a:rPr>
              <a:t>TITLE HERE (GO HEADER &amp; FOOTER TO EDIT THIS TEXT)</a:t>
            </a:r>
            <a:endParaRPr lang="en-GB">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pPr>
              <a:defRPr/>
            </a:pPr>
            <a:fld id="{8197BD37-D8B8-4CBB-8A88-C6CD7744D67B}" type="slidenum">
              <a:rPr lang="en-GB" smtClean="0">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4014000972"/>
      </p:ext>
    </p:extLst>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1" y="1709740"/>
            <a:ext cx="10515600" cy="2852737"/>
          </a:xfrm>
        </p:spPr>
        <p:txBody>
          <a:bodyPr anchor="b"/>
          <a:lstStyle>
            <a:lvl1pPr>
              <a:defRPr sz="4500"/>
            </a:lvl1p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pPr>
              <a:defRPr/>
            </a:pPr>
            <a:fld id="{A81C0F89-F8A2-485D-82F8-B2CEC9D502EC}" type="datetime1">
              <a:rPr lang="en-GB" smtClean="0">
                <a:solidFill>
                  <a:prstClr val="black">
                    <a:tint val="75000"/>
                  </a:prstClr>
                </a:solidFill>
              </a:rPr>
              <a:pPr>
                <a:defRPr/>
              </a:pPr>
              <a:t>07/09/2015</a:t>
            </a:fld>
            <a:endParaRPr lang="en-GB" dirty="0">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pPr>
              <a:defRPr/>
            </a:pPr>
            <a:r>
              <a:rPr lang="en-GB" smtClean="0">
                <a:solidFill>
                  <a:prstClr val="black">
                    <a:tint val="75000"/>
                  </a:prstClr>
                </a:solidFill>
              </a:rPr>
              <a:t>TITLE HERE (GO HEADER &amp; FOOTER TO EDIT THIS TEXT)</a:t>
            </a:r>
            <a:endParaRPr lang="en-GB">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pPr>
              <a:defRPr/>
            </a:pPr>
            <a:fld id="{8197BD37-D8B8-4CBB-8A88-C6CD7744D67B}" type="slidenum">
              <a:rPr lang="en-GB" smtClean="0">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783773591"/>
      </p:ext>
    </p:extLst>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מציין מיקום של תאריך 4"/>
          <p:cNvSpPr>
            <a:spLocks noGrp="1"/>
          </p:cNvSpPr>
          <p:nvPr>
            <p:ph type="dt" sz="half" idx="10"/>
          </p:nvPr>
        </p:nvSpPr>
        <p:spPr/>
        <p:txBody>
          <a:bodyPr/>
          <a:lstStyle/>
          <a:p>
            <a:pPr>
              <a:defRPr/>
            </a:pPr>
            <a:fld id="{A81C0F89-F8A2-485D-82F8-B2CEC9D502EC}" type="datetime1">
              <a:rPr lang="en-GB" smtClean="0">
                <a:solidFill>
                  <a:prstClr val="black">
                    <a:tint val="75000"/>
                  </a:prstClr>
                </a:solidFill>
              </a:rPr>
              <a:pPr>
                <a:defRPr/>
              </a:pPr>
              <a:t>07/09/2015</a:t>
            </a:fld>
            <a:endParaRPr lang="en-GB" dirty="0">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pPr>
              <a:defRPr/>
            </a:pPr>
            <a:r>
              <a:rPr lang="en-GB" smtClean="0">
                <a:solidFill>
                  <a:prstClr val="black">
                    <a:tint val="75000"/>
                  </a:prstClr>
                </a:solidFill>
              </a:rPr>
              <a:t>TITLE HERE (GO HEADER &amp; FOOTER TO EDIT THIS TEXT)</a:t>
            </a:r>
            <a:endParaRPr lang="en-GB">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pPr>
              <a:defRPr/>
            </a:pPr>
            <a:fld id="{8197BD37-D8B8-4CBB-8A88-C6CD7744D67B}" type="slidenum">
              <a:rPr lang="en-GB" smtClean="0">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1979257061"/>
      </p:ext>
    </p:extLst>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7"/>
            <a:ext cx="10515600" cy="1325563"/>
          </a:xfrm>
        </p:spPr>
        <p:txBody>
          <a:body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839789" y="2505075"/>
            <a:ext cx="5157787"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מציין מיקום טקסט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72201" y="2505075"/>
            <a:ext cx="5183188"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7" name="מציין מיקום של תאריך 6"/>
          <p:cNvSpPr>
            <a:spLocks noGrp="1"/>
          </p:cNvSpPr>
          <p:nvPr>
            <p:ph type="dt" sz="half" idx="10"/>
          </p:nvPr>
        </p:nvSpPr>
        <p:spPr/>
        <p:txBody>
          <a:bodyPr/>
          <a:lstStyle/>
          <a:p>
            <a:pPr>
              <a:defRPr/>
            </a:pPr>
            <a:fld id="{A81C0F89-F8A2-485D-82F8-B2CEC9D502EC}" type="datetime1">
              <a:rPr lang="en-GB" smtClean="0">
                <a:solidFill>
                  <a:prstClr val="black">
                    <a:tint val="75000"/>
                  </a:prstClr>
                </a:solidFill>
              </a:rPr>
              <a:pPr>
                <a:defRPr/>
              </a:pPr>
              <a:t>07/09/2015</a:t>
            </a:fld>
            <a:endParaRPr lang="en-GB" dirty="0">
              <a:solidFill>
                <a:prstClr val="black">
                  <a:tint val="75000"/>
                </a:prstClr>
              </a:solidFill>
            </a:endParaRPr>
          </a:p>
        </p:txBody>
      </p:sp>
      <p:sp>
        <p:nvSpPr>
          <p:cNvPr id="8" name="מציין מיקום של כותרת תחתונה 7"/>
          <p:cNvSpPr>
            <a:spLocks noGrp="1"/>
          </p:cNvSpPr>
          <p:nvPr>
            <p:ph type="ftr" sz="quarter" idx="11"/>
          </p:nvPr>
        </p:nvSpPr>
        <p:spPr/>
        <p:txBody>
          <a:bodyPr/>
          <a:lstStyle/>
          <a:p>
            <a:pPr>
              <a:defRPr/>
            </a:pPr>
            <a:r>
              <a:rPr lang="en-GB" smtClean="0">
                <a:solidFill>
                  <a:prstClr val="black">
                    <a:tint val="75000"/>
                  </a:prstClr>
                </a:solidFill>
              </a:rPr>
              <a:t>TITLE HERE (GO HEADER &amp; FOOTER TO EDIT THIS TEXT)</a:t>
            </a:r>
            <a:endParaRPr lang="en-GB">
              <a:solidFill>
                <a:prstClr val="black">
                  <a:tint val="75000"/>
                </a:prstClr>
              </a:solidFill>
            </a:endParaRPr>
          </a:p>
        </p:txBody>
      </p:sp>
      <p:sp>
        <p:nvSpPr>
          <p:cNvPr id="9" name="מציין מיקום של מספר שקופית 8"/>
          <p:cNvSpPr>
            <a:spLocks noGrp="1"/>
          </p:cNvSpPr>
          <p:nvPr>
            <p:ph type="sldNum" sz="quarter" idx="12"/>
          </p:nvPr>
        </p:nvSpPr>
        <p:spPr/>
        <p:txBody>
          <a:bodyPr/>
          <a:lstStyle/>
          <a:p>
            <a:pPr>
              <a:defRPr/>
            </a:pPr>
            <a:fld id="{8197BD37-D8B8-4CBB-8A88-C6CD7744D67B}" type="slidenum">
              <a:rPr lang="en-GB" smtClean="0">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2606775115"/>
      </p:ext>
    </p:extLst>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תאריך 2"/>
          <p:cNvSpPr>
            <a:spLocks noGrp="1"/>
          </p:cNvSpPr>
          <p:nvPr>
            <p:ph type="dt" sz="half" idx="10"/>
          </p:nvPr>
        </p:nvSpPr>
        <p:spPr/>
        <p:txBody>
          <a:bodyPr/>
          <a:lstStyle/>
          <a:p>
            <a:pPr>
              <a:defRPr/>
            </a:pPr>
            <a:fld id="{A81C0F89-F8A2-485D-82F8-B2CEC9D502EC}" type="datetime1">
              <a:rPr lang="en-GB" smtClean="0">
                <a:solidFill>
                  <a:prstClr val="black">
                    <a:tint val="75000"/>
                  </a:prstClr>
                </a:solidFill>
              </a:rPr>
              <a:pPr>
                <a:defRPr/>
              </a:pPr>
              <a:t>07/09/2015</a:t>
            </a:fld>
            <a:endParaRPr lang="en-GB" dirty="0">
              <a:solidFill>
                <a:prstClr val="black">
                  <a:tint val="75000"/>
                </a:prstClr>
              </a:solidFill>
            </a:endParaRPr>
          </a:p>
        </p:txBody>
      </p:sp>
      <p:sp>
        <p:nvSpPr>
          <p:cNvPr id="4" name="מציין מיקום של כותרת תחתונה 3"/>
          <p:cNvSpPr>
            <a:spLocks noGrp="1"/>
          </p:cNvSpPr>
          <p:nvPr>
            <p:ph type="ftr" sz="quarter" idx="11"/>
          </p:nvPr>
        </p:nvSpPr>
        <p:spPr/>
        <p:txBody>
          <a:bodyPr/>
          <a:lstStyle/>
          <a:p>
            <a:pPr>
              <a:defRPr/>
            </a:pPr>
            <a:r>
              <a:rPr lang="en-GB" smtClean="0">
                <a:solidFill>
                  <a:prstClr val="black">
                    <a:tint val="75000"/>
                  </a:prstClr>
                </a:solidFill>
              </a:rPr>
              <a:t>TITLE HERE (GO HEADER &amp; FOOTER TO EDIT THIS TEXT)</a:t>
            </a:r>
            <a:endParaRPr lang="en-GB">
              <a:solidFill>
                <a:prstClr val="black">
                  <a:tint val="75000"/>
                </a:prstClr>
              </a:solidFill>
            </a:endParaRPr>
          </a:p>
        </p:txBody>
      </p:sp>
      <p:sp>
        <p:nvSpPr>
          <p:cNvPr id="5" name="מציין מיקום של מספר שקופית 4"/>
          <p:cNvSpPr>
            <a:spLocks noGrp="1"/>
          </p:cNvSpPr>
          <p:nvPr>
            <p:ph type="sldNum" sz="quarter" idx="12"/>
          </p:nvPr>
        </p:nvSpPr>
        <p:spPr/>
        <p:txBody>
          <a:bodyPr/>
          <a:lstStyle/>
          <a:p>
            <a:pPr>
              <a:defRPr/>
            </a:pPr>
            <a:fld id="{8197BD37-D8B8-4CBB-8A88-C6CD7744D67B}" type="slidenum">
              <a:rPr lang="en-GB" smtClean="0">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35986089"/>
      </p:ext>
    </p:extLst>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pPr>
              <a:defRPr/>
            </a:pPr>
            <a:fld id="{A81C0F89-F8A2-485D-82F8-B2CEC9D502EC}" type="datetime1">
              <a:rPr lang="en-GB" smtClean="0">
                <a:solidFill>
                  <a:prstClr val="black">
                    <a:tint val="75000"/>
                  </a:prstClr>
                </a:solidFill>
              </a:rPr>
              <a:pPr>
                <a:defRPr/>
              </a:pPr>
              <a:t>07/09/2015</a:t>
            </a:fld>
            <a:endParaRPr lang="en-GB" dirty="0">
              <a:solidFill>
                <a:prstClr val="black">
                  <a:tint val="75000"/>
                </a:prstClr>
              </a:solidFill>
            </a:endParaRPr>
          </a:p>
        </p:txBody>
      </p:sp>
      <p:sp>
        <p:nvSpPr>
          <p:cNvPr id="3" name="מציין מיקום של כותרת תחתונה 2"/>
          <p:cNvSpPr>
            <a:spLocks noGrp="1"/>
          </p:cNvSpPr>
          <p:nvPr>
            <p:ph type="ftr" sz="quarter" idx="11"/>
          </p:nvPr>
        </p:nvSpPr>
        <p:spPr/>
        <p:txBody>
          <a:bodyPr/>
          <a:lstStyle/>
          <a:p>
            <a:pPr>
              <a:defRPr/>
            </a:pPr>
            <a:r>
              <a:rPr lang="en-GB" smtClean="0">
                <a:solidFill>
                  <a:prstClr val="black">
                    <a:tint val="75000"/>
                  </a:prstClr>
                </a:solidFill>
              </a:rPr>
              <a:t>TITLE HERE (GO HEADER &amp; FOOTER TO EDIT THIS TEXT)</a:t>
            </a:r>
            <a:endParaRPr lang="en-GB">
              <a:solidFill>
                <a:prstClr val="black">
                  <a:tint val="75000"/>
                </a:prstClr>
              </a:solidFill>
            </a:endParaRPr>
          </a:p>
        </p:txBody>
      </p:sp>
      <p:sp>
        <p:nvSpPr>
          <p:cNvPr id="4" name="מציין מיקום של מספר שקופית 3"/>
          <p:cNvSpPr>
            <a:spLocks noGrp="1"/>
          </p:cNvSpPr>
          <p:nvPr>
            <p:ph type="sldNum" sz="quarter" idx="12"/>
          </p:nvPr>
        </p:nvSpPr>
        <p:spPr/>
        <p:txBody>
          <a:bodyPr/>
          <a:lstStyle/>
          <a:p>
            <a:pPr>
              <a:defRPr/>
            </a:pPr>
            <a:fld id="{8197BD37-D8B8-4CBB-8A88-C6CD7744D67B}" type="slidenum">
              <a:rPr lang="en-GB" smtClean="0">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295874216"/>
      </p:ext>
    </p:extLst>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2400"/>
            </a:lvl1pPr>
          </a:lstStyle>
          <a:p>
            <a:r>
              <a:rPr lang="he-IL" smtClean="0"/>
              <a:t>לחץ כדי לערוך סגנון כותרת של תבנית בסיס</a:t>
            </a:r>
            <a:endParaRPr lang="en-US"/>
          </a:p>
        </p:txBody>
      </p:sp>
      <p:sp>
        <p:nvSpPr>
          <p:cNvPr id="3" name="מציין מיקום תוכן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pPr>
              <a:defRPr/>
            </a:pPr>
            <a:fld id="{A81C0F89-F8A2-485D-82F8-B2CEC9D502EC}" type="datetime1">
              <a:rPr lang="en-GB" smtClean="0">
                <a:solidFill>
                  <a:prstClr val="black">
                    <a:tint val="75000"/>
                  </a:prstClr>
                </a:solidFill>
              </a:rPr>
              <a:pPr>
                <a:defRPr/>
              </a:pPr>
              <a:t>07/09/2015</a:t>
            </a:fld>
            <a:endParaRPr lang="en-GB" dirty="0">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pPr>
              <a:defRPr/>
            </a:pPr>
            <a:r>
              <a:rPr lang="en-GB" smtClean="0">
                <a:solidFill>
                  <a:prstClr val="black">
                    <a:tint val="75000"/>
                  </a:prstClr>
                </a:solidFill>
              </a:rPr>
              <a:t>TITLE HERE (GO HEADER &amp; FOOTER TO EDIT THIS TEXT)</a:t>
            </a:r>
            <a:endParaRPr lang="en-GB">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pPr>
              <a:defRPr/>
            </a:pPr>
            <a:fld id="{8197BD37-D8B8-4CBB-8A88-C6CD7744D67B}" type="slidenum">
              <a:rPr lang="en-GB" smtClean="0">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2143114582"/>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תוכן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fld id="{410E6C23-EE4E-4C75-934C-FF60299DD58A}" type="datetime1">
              <a:rPr lang="en-US" smtClean="0"/>
              <a:t>9/7/2015</a:t>
            </a:fld>
            <a:endParaRPr lang="en-US" dirty="0"/>
          </a:p>
        </p:txBody>
      </p:sp>
      <p:sp>
        <p:nvSpPr>
          <p:cNvPr id="5" name="מציין מיקום של כותרת תחתונה 4"/>
          <p:cNvSpPr>
            <a:spLocks noGrp="1"/>
          </p:cNvSpPr>
          <p:nvPr>
            <p:ph type="ftr" sz="quarter" idx="11"/>
          </p:nvPr>
        </p:nvSpPr>
        <p:spPr/>
        <p:txBody>
          <a:bodyPr/>
          <a:lstStyle/>
          <a:p>
            <a:r>
              <a:rPr lang="he-IL" smtClean="0"/>
              <a:t>ששון ושות' </a:t>
            </a:r>
            <a:endParaRPr lang="en-US" dirty="0"/>
          </a:p>
        </p:txBody>
      </p:sp>
      <p:sp>
        <p:nvSpPr>
          <p:cNvPr id="6" name="מציין מיקום של מספר שקופית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1825523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2400"/>
            </a:lvl1pPr>
          </a:lstStyle>
          <a:p>
            <a:r>
              <a:rPr lang="he-IL" smtClean="0"/>
              <a:t>לחץ כדי לערוך סגנון כותרת של תבנית בסיס</a:t>
            </a:r>
            <a:endParaRPr lang="en-US"/>
          </a:p>
        </p:txBody>
      </p:sp>
      <p:sp>
        <p:nvSpPr>
          <p:cNvPr id="3" name="מציין מיקום של תמונה 2"/>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pPr>
              <a:defRPr/>
            </a:pPr>
            <a:fld id="{A81C0F89-F8A2-485D-82F8-B2CEC9D502EC}" type="datetime1">
              <a:rPr lang="en-GB" smtClean="0">
                <a:solidFill>
                  <a:prstClr val="black">
                    <a:tint val="75000"/>
                  </a:prstClr>
                </a:solidFill>
              </a:rPr>
              <a:pPr>
                <a:defRPr/>
              </a:pPr>
              <a:t>07/09/2015</a:t>
            </a:fld>
            <a:endParaRPr lang="en-GB" dirty="0">
              <a:solidFill>
                <a:prstClr val="black">
                  <a:tint val="75000"/>
                </a:prstClr>
              </a:solidFill>
            </a:endParaRPr>
          </a:p>
        </p:txBody>
      </p:sp>
      <p:sp>
        <p:nvSpPr>
          <p:cNvPr id="6" name="מציין מיקום של כותרת תחתונה 5"/>
          <p:cNvSpPr>
            <a:spLocks noGrp="1"/>
          </p:cNvSpPr>
          <p:nvPr>
            <p:ph type="ftr" sz="quarter" idx="11"/>
          </p:nvPr>
        </p:nvSpPr>
        <p:spPr/>
        <p:txBody>
          <a:bodyPr/>
          <a:lstStyle/>
          <a:p>
            <a:pPr>
              <a:defRPr/>
            </a:pPr>
            <a:r>
              <a:rPr lang="en-GB" smtClean="0">
                <a:solidFill>
                  <a:prstClr val="black">
                    <a:tint val="75000"/>
                  </a:prstClr>
                </a:solidFill>
              </a:rPr>
              <a:t>TITLE HERE (GO HEADER &amp; FOOTER TO EDIT THIS TEXT)</a:t>
            </a:r>
            <a:endParaRPr lang="en-GB">
              <a:solidFill>
                <a:prstClr val="black">
                  <a:tint val="75000"/>
                </a:prstClr>
              </a:solidFill>
            </a:endParaRPr>
          </a:p>
        </p:txBody>
      </p:sp>
      <p:sp>
        <p:nvSpPr>
          <p:cNvPr id="7" name="מציין מיקום של מספר שקופית 6"/>
          <p:cNvSpPr>
            <a:spLocks noGrp="1"/>
          </p:cNvSpPr>
          <p:nvPr>
            <p:ph type="sldNum" sz="quarter" idx="12"/>
          </p:nvPr>
        </p:nvSpPr>
        <p:spPr/>
        <p:txBody>
          <a:bodyPr/>
          <a:lstStyle/>
          <a:p>
            <a:pPr>
              <a:defRPr/>
            </a:pPr>
            <a:fld id="{8197BD37-D8B8-4CBB-8A88-C6CD7744D67B}" type="slidenum">
              <a:rPr lang="en-GB" smtClean="0">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3428107998"/>
      </p:ext>
    </p:extLst>
  </p:cSld>
  <p:clrMapOvr>
    <a:masterClrMapping/>
  </p:clrMapOvr>
  <p:hf hdr="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pPr>
              <a:defRPr/>
            </a:pPr>
            <a:fld id="{A81C0F89-F8A2-485D-82F8-B2CEC9D502EC}" type="datetime1">
              <a:rPr lang="en-GB" smtClean="0">
                <a:solidFill>
                  <a:prstClr val="black">
                    <a:tint val="75000"/>
                  </a:prstClr>
                </a:solidFill>
              </a:rPr>
              <a:pPr>
                <a:defRPr/>
              </a:pPr>
              <a:t>07/09/2015</a:t>
            </a:fld>
            <a:endParaRPr lang="en-GB" dirty="0">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pPr>
              <a:defRPr/>
            </a:pPr>
            <a:r>
              <a:rPr lang="en-GB" smtClean="0">
                <a:solidFill>
                  <a:prstClr val="black">
                    <a:tint val="75000"/>
                  </a:prstClr>
                </a:solidFill>
              </a:rPr>
              <a:t>TITLE HERE (GO HEADER &amp; FOOTER TO EDIT THIS TEXT)</a:t>
            </a:r>
            <a:endParaRPr lang="en-GB">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pPr>
              <a:defRPr/>
            </a:pPr>
            <a:fld id="{8197BD37-D8B8-4CBB-8A88-C6CD7744D67B}" type="slidenum">
              <a:rPr lang="en-GB" smtClean="0">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4277468936"/>
      </p:ext>
    </p:extLst>
  </p:cSld>
  <p:clrMapOvr>
    <a:masterClrMapping/>
  </p:clrMapOvr>
  <p:hf hdr="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p:cNvSpPr>
            <a:spLocks noGrp="1"/>
          </p:cNvSpPr>
          <p:nvPr>
            <p:ph type="title" orient="vert"/>
          </p:nvPr>
        </p:nvSpPr>
        <p:spPr>
          <a:xfrm>
            <a:off x="8724901" y="365125"/>
            <a:ext cx="2628900" cy="5811838"/>
          </a:xfrm>
        </p:spPr>
        <p:txBody>
          <a:bodyPr vert="eaVert"/>
          <a:lstStyle/>
          <a:p>
            <a:r>
              <a:rPr lang="he-IL" smtClean="0"/>
              <a:t>לחץ כדי לערוך סגנון כותרת של תבנית בסיס</a:t>
            </a:r>
            <a:endParaRPr lang="en-US"/>
          </a:p>
        </p:txBody>
      </p:sp>
      <p:sp>
        <p:nvSpPr>
          <p:cNvPr id="3" name="מציין מיקום של טקסט אנכי 2"/>
          <p:cNvSpPr>
            <a:spLocks noGrp="1"/>
          </p:cNvSpPr>
          <p:nvPr>
            <p:ph type="body" orient="vert" idx="1"/>
          </p:nvPr>
        </p:nvSpPr>
        <p:spPr>
          <a:xfrm>
            <a:off x="838201" y="365125"/>
            <a:ext cx="7734300" cy="5811838"/>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10"/>
          </p:nvPr>
        </p:nvSpPr>
        <p:spPr/>
        <p:txBody>
          <a:bodyPr/>
          <a:lstStyle/>
          <a:p>
            <a:pPr>
              <a:defRPr/>
            </a:pPr>
            <a:fld id="{A81C0F89-F8A2-485D-82F8-B2CEC9D502EC}" type="datetime1">
              <a:rPr lang="en-GB" smtClean="0">
                <a:solidFill>
                  <a:prstClr val="black">
                    <a:tint val="75000"/>
                  </a:prstClr>
                </a:solidFill>
              </a:rPr>
              <a:pPr>
                <a:defRPr/>
              </a:pPr>
              <a:t>07/09/2015</a:t>
            </a:fld>
            <a:endParaRPr lang="en-GB" dirty="0">
              <a:solidFill>
                <a:prstClr val="black">
                  <a:tint val="75000"/>
                </a:prstClr>
              </a:solidFill>
            </a:endParaRPr>
          </a:p>
        </p:txBody>
      </p:sp>
      <p:sp>
        <p:nvSpPr>
          <p:cNvPr id="5" name="מציין מיקום של כותרת תחתונה 4"/>
          <p:cNvSpPr>
            <a:spLocks noGrp="1"/>
          </p:cNvSpPr>
          <p:nvPr>
            <p:ph type="ftr" sz="quarter" idx="11"/>
          </p:nvPr>
        </p:nvSpPr>
        <p:spPr/>
        <p:txBody>
          <a:bodyPr/>
          <a:lstStyle/>
          <a:p>
            <a:pPr>
              <a:defRPr/>
            </a:pPr>
            <a:r>
              <a:rPr lang="en-GB" smtClean="0">
                <a:solidFill>
                  <a:prstClr val="black">
                    <a:tint val="75000"/>
                  </a:prstClr>
                </a:solidFill>
              </a:rPr>
              <a:t>TITLE HERE (GO HEADER &amp; FOOTER TO EDIT THIS TEXT)</a:t>
            </a:r>
            <a:endParaRPr lang="en-GB">
              <a:solidFill>
                <a:prstClr val="black">
                  <a:tint val="75000"/>
                </a:prstClr>
              </a:solidFill>
            </a:endParaRPr>
          </a:p>
        </p:txBody>
      </p:sp>
      <p:sp>
        <p:nvSpPr>
          <p:cNvPr id="6" name="מציין מיקום של מספר שקופית 5"/>
          <p:cNvSpPr>
            <a:spLocks noGrp="1"/>
          </p:cNvSpPr>
          <p:nvPr>
            <p:ph type="sldNum" sz="quarter" idx="12"/>
          </p:nvPr>
        </p:nvSpPr>
        <p:spPr/>
        <p:txBody>
          <a:bodyPr/>
          <a:lstStyle/>
          <a:p>
            <a:pPr>
              <a:defRPr/>
            </a:pPr>
            <a:fld id="{8197BD37-D8B8-4CBB-8A88-C6CD7744D67B}" type="slidenum">
              <a:rPr lang="en-GB" smtClean="0">
                <a:solidFill>
                  <a:prstClr val="black">
                    <a:tint val="75000"/>
                  </a:prstClr>
                </a:solidFill>
              </a:rPr>
              <a:pPr>
                <a:defRPr/>
              </a:pPr>
              <a:t>‹#›</a:t>
            </a:fld>
            <a:endParaRPr lang="en-GB" dirty="0">
              <a:solidFill>
                <a:prstClr val="black">
                  <a:tint val="75000"/>
                </a:prstClr>
              </a:solidFill>
            </a:endParaRPr>
          </a:p>
        </p:txBody>
      </p:sp>
    </p:spTree>
    <p:extLst>
      <p:ext uri="{BB962C8B-B14F-4D97-AF65-F5344CB8AC3E}">
        <p14:creationId xmlns:p14="http://schemas.microsoft.com/office/powerpoint/2010/main" val="2283097447"/>
      </p:ext>
    </p:extLst>
  </p:cSld>
  <p:clrMapOvr>
    <a:masterClrMapping/>
  </p:clrMapOvr>
  <p:hf hdr="0"/>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pic>
        <p:nvPicPr>
          <p:cNvPr id="4" name="Picture 6" descr="Copyright_no trans.png"/>
          <p:cNvPicPr>
            <a:picLocks noChangeAspect="1"/>
          </p:cNvPicPr>
          <p:nvPr userDrawn="1"/>
        </p:nvPicPr>
        <p:blipFill>
          <a:blip r:embed="rId2" cstate="print"/>
          <a:srcRect/>
          <a:stretch>
            <a:fillRect/>
          </a:stretch>
        </p:blipFill>
        <p:spPr bwMode="auto">
          <a:xfrm rot="10800000">
            <a:off x="5496984" y="1"/>
            <a:ext cx="6695017" cy="3225800"/>
          </a:xfrm>
          <a:prstGeom prst="rect">
            <a:avLst/>
          </a:prstGeom>
          <a:noFill/>
          <a:ln w="9525">
            <a:noFill/>
            <a:miter lim="800000"/>
            <a:headEnd/>
            <a:tailEnd/>
          </a:ln>
        </p:spPr>
      </p:pic>
      <p:sp>
        <p:nvSpPr>
          <p:cNvPr id="3" name="Subtitle 2"/>
          <p:cNvSpPr>
            <a:spLocks noGrp="1"/>
          </p:cNvSpPr>
          <p:nvPr>
            <p:ph type="subTitle" idx="1"/>
          </p:nvPr>
        </p:nvSpPr>
        <p:spPr>
          <a:xfrm>
            <a:off x="6502400" y="3962400"/>
            <a:ext cx="5332800" cy="1752600"/>
          </a:xfrm>
        </p:spPr>
        <p:txBody>
          <a:bodyPr/>
          <a:lstStyle>
            <a:lvl1pPr marL="0" indent="0" algn="l">
              <a:buNone/>
              <a:defRPr sz="1200" b="0">
                <a:solidFill>
                  <a:schemeClr val="bg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8" name="Rectangle 6"/>
          <p:cNvSpPr>
            <a:spLocks noGrp="1" noChangeArrowheads="1"/>
          </p:cNvSpPr>
          <p:nvPr>
            <p:ph type="sldNum" sz="quarter" idx="12"/>
          </p:nvPr>
        </p:nvSpPr>
        <p:spPr>
          <a:xfrm>
            <a:off x="11063817" y="6388100"/>
            <a:ext cx="878416" cy="279400"/>
          </a:xfrm>
        </p:spPr>
        <p:txBody>
          <a:bodyPr/>
          <a:lstStyle>
            <a:lvl1pPr algn="r">
              <a:defRPr sz="950" smtClean="0">
                <a:solidFill>
                  <a:schemeClr val="accent1"/>
                </a:solidFill>
              </a:defRPr>
            </a:lvl1pPr>
          </a:lstStyle>
          <a:p>
            <a:pPr>
              <a:defRPr/>
            </a:pPr>
            <a:fld id="{083C831F-72CF-4E12-A201-9714391980E4}" type="slidenum">
              <a:rPr lang="en-GB">
                <a:solidFill>
                  <a:srgbClr val="5B9BD5"/>
                </a:solidFill>
              </a:rPr>
              <a:pPr>
                <a:defRPr/>
              </a:pPr>
              <a:t>‹#›</a:t>
            </a:fld>
            <a:endParaRPr lang="en-GB" dirty="0">
              <a:solidFill>
                <a:srgbClr val="5B9BD5"/>
              </a:solidFill>
            </a:endParaRPr>
          </a:p>
        </p:txBody>
      </p:sp>
      <p:pic>
        <p:nvPicPr>
          <p:cNvPr id="10" name="Picture 1"/>
          <p:cNvPicPr>
            <a:picLocks noChangeAspect="1" noChangeArrowheads="1"/>
          </p:cNvPicPr>
          <p:nvPr userDrawn="1"/>
        </p:nvPicPr>
        <p:blipFill>
          <a:blip r:embed="rId3" cstate="print"/>
          <a:srcRect/>
          <a:stretch>
            <a:fillRect/>
          </a:stretch>
        </p:blipFill>
        <p:spPr bwMode="auto">
          <a:xfrm>
            <a:off x="8752592" y="0"/>
            <a:ext cx="3439408" cy="1398780"/>
          </a:xfrm>
          <a:prstGeom prst="rect">
            <a:avLst/>
          </a:prstGeom>
          <a:noFill/>
          <a:ln w="9525">
            <a:noFill/>
            <a:miter lim="800000"/>
            <a:headEnd/>
            <a:tailEnd/>
          </a:ln>
          <a:effectLst/>
        </p:spPr>
      </p:pic>
      <p:sp>
        <p:nvSpPr>
          <p:cNvPr id="11" name="Text Box 8"/>
          <p:cNvSpPr txBox="1">
            <a:spLocks noChangeArrowheads="1"/>
          </p:cNvSpPr>
          <p:nvPr userDrawn="1"/>
        </p:nvSpPr>
        <p:spPr bwMode="auto">
          <a:xfrm>
            <a:off x="270933" y="6490156"/>
            <a:ext cx="10701867" cy="215444"/>
          </a:xfrm>
          <a:prstGeom prst="rect">
            <a:avLst/>
          </a:prstGeom>
          <a:noFill/>
          <a:ln w="9525">
            <a:noFill/>
            <a:miter lim="800000"/>
            <a:headEnd/>
            <a:tailEnd/>
          </a:ln>
          <a:effectLst/>
        </p:spPr>
        <p:txBody>
          <a:bodyPr wrap="square" lIns="0" rIns="0">
            <a:spAutoFit/>
          </a:bodyPr>
          <a:lstStyle/>
          <a:p>
            <a:pPr algn="r" defTabSz="914400" rtl="1" fontAlgn="base">
              <a:spcBef>
                <a:spcPct val="50000"/>
              </a:spcBef>
              <a:spcAft>
                <a:spcPct val="0"/>
              </a:spcAft>
              <a:defRPr/>
            </a:pPr>
            <a:r>
              <a:rPr lang="he-IL" sz="800" dirty="0" smtClean="0">
                <a:solidFill>
                  <a:prstClr val="black"/>
                </a:solidFill>
                <a:latin typeface="Arial" charset="0"/>
              </a:rPr>
              <a:t>2013</a:t>
            </a:r>
            <a:r>
              <a:rPr lang="en-US" sz="800" dirty="0" smtClean="0">
                <a:solidFill>
                  <a:prstClr val="black"/>
                </a:solidFill>
                <a:latin typeface="Arial" charset="0"/>
                <a:cs typeface="Arial" charset="0"/>
              </a:rPr>
              <a:t>© </a:t>
            </a:r>
            <a:r>
              <a:rPr lang="he-IL" sz="800" dirty="0" smtClean="0">
                <a:solidFill>
                  <a:prstClr val="black"/>
                </a:solidFill>
                <a:latin typeface="Arial" charset="0"/>
              </a:rPr>
              <a:t> סומך </a:t>
            </a:r>
            <a:r>
              <a:rPr lang="he-IL" sz="800" dirty="0" err="1" smtClean="0">
                <a:solidFill>
                  <a:prstClr val="black"/>
                </a:solidFill>
                <a:latin typeface="Arial" charset="0"/>
              </a:rPr>
              <a:t>חייקין</a:t>
            </a:r>
            <a:r>
              <a:rPr lang="he-IL" sz="800" dirty="0" smtClean="0">
                <a:solidFill>
                  <a:prstClr val="black"/>
                </a:solidFill>
                <a:latin typeface="Arial" charset="0"/>
              </a:rPr>
              <a:t>, שותפות ישראלית וחברה ברשת של פירמות עצמאיות המסונפות ל-</a:t>
            </a:r>
            <a:r>
              <a:rPr lang="en-US" sz="800" dirty="0" smtClean="0">
                <a:solidFill>
                  <a:prstClr val="black"/>
                </a:solidFill>
                <a:latin typeface="Arial" charset="0"/>
                <a:cs typeface="Arial" charset="0"/>
              </a:rPr>
              <a:t>, (“KPMG International”) KPMG International Cooperative  </a:t>
            </a:r>
            <a:r>
              <a:rPr lang="he-IL" sz="800" dirty="0" smtClean="0">
                <a:solidFill>
                  <a:prstClr val="black"/>
                </a:solidFill>
                <a:latin typeface="Arial" charset="0"/>
              </a:rPr>
              <a:t>ישות שוויצרית. כל הזכויות שמורות.</a:t>
            </a:r>
            <a:endParaRPr lang="en-GB" sz="450" dirty="0">
              <a:solidFill>
                <a:srgbClr val="5B9BD5"/>
              </a:solidFill>
              <a:latin typeface="Arial" charset="0"/>
              <a:cs typeface="Arial" charset="0"/>
            </a:endParaRPr>
          </a:p>
        </p:txBody>
      </p:sp>
    </p:spTree>
    <p:extLst>
      <p:ext uri="{BB962C8B-B14F-4D97-AF65-F5344CB8AC3E}">
        <p14:creationId xmlns:p14="http://schemas.microsoft.com/office/powerpoint/2010/main" val="3499028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p:cNvSpPr>
            <a:spLocks noGrp="1"/>
          </p:cNvSpPr>
          <p:nvPr>
            <p:ph type="title"/>
          </p:nvPr>
        </p:nvSpPr>
        <p:spPr>
          <a:xfrm>
            <a:off x="831850" y="1709738"/>
            <a:ext cx="10515600" cy="2852737"/>
          </a:xfrm>
        </p:spPr>
        <p:txBody>
          <a:bodyPr anchor="b"/>
          <a:lstStyle>
            <a:lvl1pPr>
              <a:defRPr sz="6000"/>
            </a:lvl1p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smtClean="0"/>
              <a:t>לחץ כדי לערוך סגנונות טקסט של תבנית בסיס</a:t>
            </a:r>
          </a:p>
        </p:txBody>
      </p:sp>
      <p:sp>
        <p:nvSpPr>
          <p:cNvPr id="4" name="מציין מיקום של תאריך 3"/>
          <p:cNvSpPr>
            <a:spLocks noGrp="1"/>
          </p:cNvSpPr>
          <p:nvPr>
            <p:ph type="dt" sz="half" idx="10"/>
          </p:nvPr>
        </p:nvSpPr>
        <p:spPr/>
        <p:txBody>
          <a:bodyPr/>
          <a:lstStyle/>
          <a:p>
            <a:fld id="{0CEF9D42-7641-4037-8149-D04D10B8953A}" type="datetime1">
              <a:rPr lang="en-US" smtClean="0"/>
              <a:t>9/7/2015</a:t>
            </a:fld>
            <a:endParaRPr lang="en-US" dirty="0"/>
          </a:p>
        </p:txBody>
      </p:sp>
      <p:sp>
        <p:nvSpPr>
          <p:cNvPr id="5" name="מציין מיקום של כותרת תחתונה 4"/>
          <p:cNvSpPr>
            <a:spLocks noGrp="1"/>
          </p:cNvSpPr>
          <p:nvPr>
            <p:ph type="ftr" sz="quarter" idx="11"/>
          </p:nvPr>
        </p:nvSpPr>
        <p:spPr/>
        <p:txBody>
          <a:bodyPr/>
          <a:lstStyle/>
          <a:p>
            <a:r>
              <a:rPr lang="he-IL" smtClean="0"/>
              <a:t>ששון ושות' </a:t>
            </a:r>
            <a:endParaRPr lang="en-US" dirty="0"/>
          </a:p>
        </p:txBody>
      </p:sp>
      <p:sp>
        <p:nvSpPr>
          <p:cNvPr id="6" name="מציין מיקום של מספר שקופית 5"/>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644652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תוכן 2"/>
          <p:cNvSpPr>
            <a:spLocks noGrp="1"/>
          </p:cNvSpPr>
          <p:nvPr>
            <p:ph sz="half" idx="1"/>
          </p:nvPr>
        </p:nvSpPr>
        <p:spPr>
          <a:xfrm>
            <a:off x="838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תוכן 3"/>
          <p:cNvSpPr>
            <a:spLocks noGrp="1"/>
          </p:cNvSpPr>
          <p:nvPr>
            <p:ph sz="half" idx="2"/>
          </p:nvPr>
        </p:nvSpPr>
        <p:spPr>
          <a:xfrm>
            <a:off x="6172200" y="1825625"/>
            <a:ext cx="5181600" cy="435133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מציין מיקום של תאריך 4"/>
          <p:cNvSpPr>
            <a:spLocks noGrp="1"/>
          </p:cNvSpPr>
          <p:nvPr>
            <p:ph type="dt" sz="half" idx="10"/>
          </p:nvPr>
        </p:nvSpPr>
        <p:spPr/>
        <p:txBody>
          <a:bodyPr/>
          <a:lstStyle/>
          <a:p>
            <a:fld id="{678D1BFA-74A3-4D84-8B8B-5EAC1FD1BE75}" type="datetime1">
              <a:rPr lang="en-US" smtClean="0"/>
              <a:t>9/7/2015</a:t>
            </a:fld>
            <a:endParaRPr lang="en-US" dirty="0"/>
          </a:p>
        </p:txBody>
      </p:sp>
      <p:sp>
        <p:nvSpPr>
          <p:cNvPr id="6" name="מציין מיקום של כותרת תחתונה 5"/>
          <p:cNvSpPr>
            <a:spLocks noGrp="1"/>
          </p:cNvSpPr>
          <p:nvPr>
            <p:ph type="ftr" sz="quarter" idx="11"/>
          </p:nvPr>
        </p:nvSpPr>
        <p:spPr/>
        <p:txBody>
          <a:bodyPr/>
          <a:lstStyle/>
          <a:p>
            <a:r>
              <a:rPr lang="he-IL" smtClean="0"/>
              <a:t>ששון ושות' </a:t>
            </a:r>
            <a:endParaRPr lang="en-US" dirty="0"/>
          </a:p>
        </p:txBody>
      </p:sp>
      <p:sp>
        <p:nvSpPr>
          <p:cNvPr id="7" name="מציין מיקום של מספר שקופית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1622723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365125"/>
            <a:ext cx="10515600" cy="1325563"/>
          </a:xfrm>
        </p:spPr>
        <p:txBody>
          <a:body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מציין מיקום תוכן 3"/>
          <p:cNvSpPr>
            <a:spLocks noGrp="1"/>
          </p:cNvSpPr>
          <p:nvPr>
            <p:ph sz="half" idx="2"/>
          </p:nvPr>
        </p:nvSpPr>
        <p:spPr>
          <a:xfrm>
            <a:off x="839788" y="2505075"/>
            <a:ext cx="5157787"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מציין מיקום טקסט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מציין מיקום תוכן 5"/>
          <p:cNvSpPr>
            <a:spLocks noGrp="1"/>
          </p:cNvSpPr>
          <p:nvPr>
            <p:ph sz="quarter" idx="4"/>
          </p:nvPr>
        </p:nvSpPr>
        <p:spPr>
          <a:xfrm>
            <a:off x="6172200" y="2505075"/>
            <a:ext cx="5183188" cy="3684588"/>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7" name="מציין מיקום של תאריך 6"/>
          <p:cNvSpPr>
            <a:spLocks noGrp="1"/>
          </p:cNvSpPr>
          <p:nvPr>
            <p:ph type="dt" sz="half" idx="10"/>
          </p:nvPr>
        </p:nvSpPr>
        <p:spPr/>
        <p:txBody>
          <a:bodyPr/>
          <a:lstStyle/>
          <a:p>
            <a:fld id="{3E5296C2-F906-4F5A-8458-302D0FFF5D50}" type="datetime1">
              <a:rPr lang="en-US" smtClean="0"/>
              <a:t>9/7/2015</a:t>
            </a:fld>
            <a:endParaRPr lang="en-US" dirty="0"/>
          </a:p>
        </p:txBody>
      </p:sp>
      <p:sp>
        <p:nvSpPr>
          <p:cNvPr id="8" name="מציין מיקום של כותרת תחתונה 7"/>
          <p:cNvSpPr>
            <a:spLocks noGrp="1"/>
          </p:cNvSpPr>
          <p:nvPr>
            <p:ph type="ftr" sz="quarter" idx="11"/>
          </p:nvPr>
        </p:nvSpPr>
        <p:spPr/>
        <p:txBody>
          <a:bodyPr/>
          <a:lstStyle/>
          <a:p>
            <a:r>
              <a:rPr lang="he-IL" smtClean="0"/>
              <a:t>ששון ושות' </a:t>
            </a:r>
            <a:endParaRPr lang="en-US" dirty="0"/>
          </a:p>
        </p:txBody>
      </p:sp>
      <p:sp>
        <p:nvSpPr>
          <p:cNvPr id="9" name="מציין מיקום של מספר שקופית 8"/>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211110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p:txBody>
          <a:bodyPr/>
          <a:lstStyle/>
          <a:p>
            <a:r>
              <a:rPr lang="he-IL" smtClean="0"/>
              <a:t>לחץ כדי לערוך סגנון כותרת של תבנית בסיס</a:t>
            </a:r>
            <a:endParaRPr lang="en-US"/>
          </a:p>
        </p:txBody>
      </p:sp>
      <p:sp>
        <p:nvSpPr>
          <p:cNvPr id="3" name="מציין מיקום של תאריך 2"/>
          <p:cNvSpPr>
            <a:spLocks noGrp="1"/>
          </p:cNvSpPr>
          <p:nvPr>
            <p:ph type="dt" sz="half" idx="10"/>
          </p:nvPr>
        </p:nvSpPr>
        <p:spPr/>
        <p:txBody>
          <a:bodyPr/>
          <a:lstStyle/>
          <a:p>
            <a:fld id="{599853DC-AD36-460B-895C-38A153FD487C}" type="datetime1">
              <a:rPr lang="en-US" smtClean="0"/>
              <a:t>9/7/2015</a:t>
            </a:fld>
            <a:endParaRPr lang="en-US" dirty="0"/>
          </a:p>
        </p:txBody>
      </p:sp>
      <p:sp>
        <p:nvSpPr>
          <p:cNvPr id="4" name="מציין מיקום של כותרת תחתונה 3"/>
          <p:cNvSpPr>
            <a:spLocks noGrp="1"/>
          </p:cNvSpPr>
          <p:nvPr>
            <p:ph type="ftr" sz="quarter" idx="11"/>
          </p:nvPr>
        </p:nvSpPr>
        <p:spPr/>
        <p:txBody>
          <a:bodyPr/>
          <a:lstStyle/>
          <a:p>
            <a:r>
              <a:rPr lang="he-IL" smtClean="0"/>
              <a:t>ששון ושות' </a:t>
            </a:r>
            <a:endParaRPr lang="en-US" dirty="0"/>
          </a:p>
        </p:txBody>
      </p:sp>
      <p:sp>
        <p:nvSpPr>
          <p:cNvPr id="5" name="מציין מיקום של מספר שקופית 4"/>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288747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p:cNvSpPr>
            <a:spLocks noGrp="1"/>
          </p:cNvSpPr>
          <p:nvPr>
            <p:ph type="dt" sz="half" idx="10"/>
          </p:nvPr>
        </p:nvSpPr>
        <p:spPr/>
        <p:txBody>
          <a:bodyPr/>
          <a:lstStyle/>
          <a:p>
            <a:fld id="{73EDC2EF-C96E-489B-B055-B8E2AAA3BECB}" type="datetime1">
              <a:rPr lang="en-US" smtClean="0"/>
              <a:t>9/7/2015</a:t>
            </a:fld>
            <a:endParaRPr lang="en-US" dirty="0"/>
          </a:p>
        </p:txBody>
      </p:sp>
      <p:sp>
        <p:nvSpPr>
          <p:cNvPr id="3" name="מציין מיקום של כותרת תחתונה 2"/>
          <p:cNvSpPr>
            <a:spLocks noGrp="1"/>
          </p:cNvSpPr>
          <p:nvPr>
            <p:ph type="ftr" sz="quarter" idx="11"/>
          </p:nvPr>
        </p:nvSpPr>
        <p:spPr/>
        <p:txBody>
          <a:bodyPr/>
          <a:lstStyle/>
          <a:p>
            <a:r>
              <a:rPr lang="he-IL" smtClean="0"/>
              <a:t>ששון ושות' </a:t>
            </a:r>
            <a:endParaRPr lang="en-US" dirty="0"/>
          </a:p>
        </p:txBody>
      </p:sp>
      <p:sp>
        <p:nvSpPr>
          <p:cNvPr id="4" name="מציין מיקום של מספר שקופית 3"/>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139953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en-US"/>
          </a:p>
        </p:txBody>
      </p:sp>
      <p:sp>
        <p:nvSpPr>
          <p:cNvPr id="3" name="מציין מיקום תוכן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772E8BFD-EF66-44A5-AB2F-10368F8A1C14}" type="datetime1">
              <a:rPr lang="en-US" smtClean="0"/>
              <a:t>9/7/2015</a:t>
            </a:fld>
            <a:endParaRPr lang="en-US" dirty="0"/>
          </a:p>
        </p:txBody>
      </p:sp>
      <p:sp>
        <p:nvSpPr>
          <p:cNvPr id="6" name="מציין מיקום של כותרת תחתונה 5"/>
          <p:cNvSpPr>
            <a:spLocks noGrp="1"/>
          </p:cNvSpPr>
          <p:nvPr>
            <p:ph type="ftr" sz="quarter" idx="11"/>
          </p:nvPr>
        </p:nvSpPr>
        <p:spPr/>
        <p:txBody>
          <a:bodyPr/>
          <a:lstStyle/>
          <a:p>
            <a:r>
              <a:rPr lang="he-IL" smtClean="0"/>
              <a:t>ששון ושות' </a:t>
            </a:r>
            <a:endParaRPr lang="en-US" dirty="0"/>
          </a:p>
        </p:txBody>
      </p:sp>
      <p:sp>
        <p:nvSpPr>
          <p:cNvPr id="7" name="מציין מיקום של מספר שקופית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41890419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p:cNvSpPr>
            <a:spLocks noGrp="1"/>
          </p:cNvSpPr>
          <p:nvPr>
            <p:ph type="title"/>
          </p:nvPr>
        </p:nvSpPr>
        <p:spPr>
          <a:xfrm>
            <a:off x="839788" y="457200"/>
            <a:ext cx="3932237" cy="1600200"/>
          </a:xfrm>
        </p:spPr>
        <p:txBody>
          <a:bodyPr anchor="b"/>
          <a:lstStyle>
            <a:lvl1pPr>
              <a:defRPr sz="3200"/>
            </a:lvl1pPr>
          </a:lstStyle>
          <a:p>
            <a:r>
              <a:rPr lang="he-IL" smtClean="0"/>
              <a:t>לחץ כדי לערוך סגנון כותרת של תבנית בסיס</a:t>
            </a:r>
            <a:endParaRPr lang="en-US"/>
          </a:p>
        </p:txBody>
      </p:sp>
      <p:sp>
        <p:nvSpPr>
          <p:cNvPr id="3" name="מציין מיקום של תמונה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מציין מיקום טקסט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smtClean="0"/>
              <a:t>לחץ כדי לערוך סגנונות טקסט של תבנית בסיס</a:t>
            </a:r>
          </a:p>
        </p:txBody>
      </p:sp>
      <p:sp>
        <p:nvSpPr>
          <p:cNvPr id="5" name="מציין מיקום של תאריך 4"/>
          <p:cNvSpPr>
            <a:spLocks noGrp="1"/>
          </p:cNvSpPr>
          <p:nvPr>
            <p:ph type="dt" sz="half" idx="10"/>
          </p:nvPr>
        </p:nvSpPr>
        <p:spPr/>
        <p:txBody>
          <a:bodyPr/>
          <a:lstStyle/>
          <a:p>
            <a:fld id="{61FAFFF9-88AE-434C-9634-FF8C52CFEDE2}" type="datetime1">
              <a:rPr lang="en-US" smtClean="0"/>
              <a:t>9/7/2015</a:t>
            </a:fld>
            <a:endParaRPr lang="en-US" dirty="0"/>
          </a:p>
        </p:txBody>
      </p:sp>
      <p:sp>
        <p:nvSpPr>
          <p:cNvPr id="6" name="מציין מיקום של כותרת תחתונה 5"/>
          <p:cNvSpPr>
            <a:spLocks noGrp="1"/>
          </p:cNvSpPr>
          <p:nvPr>
            <p:ph type="ftr" sz="quarter" idx="11"/>
          </p:nvPr>
        </p:nvSpPr>
        <p:spPr/>
        <p:txBody>
          <a:bodyPr/>
          <a:lstStyle/>
          <a:p>
            <a:r>
              <a:rPr lang="he-IL" smtClean="0"/>
              <a:t>ששון ושות' </a:t>
            </a:r>
            <a:endParaRPr lang="en-US" dirty="0"/>
          </a:p>
        </p:txBody>
      </p:sp>
      <p:sp>
        <p:nvSpPr>
          <p:cNvPr id="7" name="מציין מיקום של מספר שקופית 6"/>
          <p:cNvSpPr>
            <a:spLocks noGrp="1"/>
          </p:cNvSpPr>
          <p:nvPr>
            <p:ph type="sldNum" sz="quarter" idx="12"/>
          </p:nvPr>
        </p:nvSpPr>
        <p:spPr/>
        <p:txBody>
          <a:bodyPr/>
          <a:lstStyle/>
          <a:p>
            <a:fld id="{D57F1E4F-1CFF-5643-939E-02111984F565}" type="slidenum">
              <a:rPr lang="en-US" smtClean="0"/>
              <a:t>‹#›</a:t>
            </a:fld>
            <a:endParaRPr lang="en-US" dirty="0"/>
          </a:p>
        </p:txBody>
      </p:sp>
    </p:spTree>
    <p:extLst>
      <p:ext uri="{BB962C8B-B14F-4D97-AF65-F5344CB8AC3E}">
        <p14:creationId xmlns:p14="http://schemas.microsoft.com/office/powerpoint/2010/main" val="3917293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91B4FC-018C-4E26-BF41-4C4367A907C2}" type="datetime1">
              <a:rPr lang="en-US" smtClean="0"/>
              <a:t>9/7/2015</a:t>
            </a:fld>
            <a:endParaRPr lang="en-US" dirty="0"/>
          </a:p>
        </p:txBody>
      </p:sp>
      <p:sp>
        <p:nvSpPr>
          <p:cNvPr id="5" name="מציין מיקום של כותרת תחתונה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he-IL" smtClean="0"/>
              <a:t>ששון ושות' </a:t>
            </a:r>
            <a:endParaRPr lang="en-US" dirty="0"/>
          </a:p>
        </p:txBody>
      </p:sp>
      <p:sp>
        <p:nvSpPr>
          <p:cNvPr id="6" name="מציין מיקום של מספר שקופית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02111984F565}" type="slidenum">
              <a:rPr lang="en-US" smtClean="0"/>
              <a:t>‹#›</a:t>
            </a:fld>
            <a:endParaRPr lang="en-US" dirty="0"/>
          </a:p>
        </p:txBody>
      </p:sp>
    </p:spTree>
    <p:extLst>
      <p:ext uri="{BB962C8B-B14F-4D97-AF65-F5344CB8AC3E}">
        <p14:creationId xmlns:p14="http://schemas.microsoft.com/office/powerpoint/2010/main" val="2688609862"/>
      </p:ext>
    </p:extLst>
  </p:cSld>
  <p:clrMap bg1="lt1" tx1="dk1" bg2="lt2" tx2="dk2" accent1="accent1" accent2="accent2" accent3="accent3" accent4="accent4" accent5="accent5" accent6="accent6" hlink="hlink" folHlink="folHlink"/>
  <p:sldLayoutIdLst>
    <p:sldLayoutId id="2147483798" r:id="rId1"/>
    <p:sldLayoutId id="2147483799" r:id="rId2"/>
    <p:sldLayoutId id="2147483800" r:id="rId3"/>
    <p:sldLayoutId id="2147483801" r:id="rId4"/>
    <p:sldLayoutId id="2147483802" r:id="rId5"/>
    <p:sldLayoutId id="2147483803" r:id="rId6"/>
    <p:sldLayoutId id="2147483804" r:id="rId7"/>
    <p:sldLayoutId id="2147483805" r:id="rId8"/>
    <p:sldLayoutId id="2147483806" r:id="rId9"/>
    <p:sldLayoutId id="2147483807" r:id="rId10"/>
    <p:sldLayoutId id="2147483808"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he-IL" smtClean="0"/>
              <a:t>לחץ כדי לערוך סגנון כותרת של תבנית בסיס</a:t>
            </a:r>
            <a:endParaRPr lang="en-US"/>
          </a:p>
        </p:txBody>
      </p:sp>
      <p:sp>
        <p:nvSpPr>
          <p:cNvPr id="3" name="מציין מיקום טקסט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מציין מיקום של תאריך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914400" fontAlgn="base">
              <a:spcBef>
                <a:spcPct val="0"/>
              </a:spcBef>
              <a:spcAft>
                <a:spcPct val="0"/>
              </a:spcAft>
              <a:defRPr/>
            </a:pPr>
            <a:fld id="{A81C0F89-F8A2-485D-82F8-B2CEC9D502EC}" type="datetime1">
              <a:rPr lang="en-GB" smtClean="0">
                <a:solidFill>
                  <a:prstClr val="black">
                    <a:tint val="75000"/>
                  </a:prstClr>
                </a:solidFill>
                <a:latin typeface="Arial" charset="0"/>
                <a:cs typeface="Arial" charset="0"/>
              </a:rPr>
              <a:pPr defTabSz="914400" fontAlgn="base">
                <a:spcBef>
                  <a:spcPct val="0"/>
                </a:spcBef>
                <a:spcAft>
                  <a:spcPct val="0"/>
                </a:spcAft>
                <a:defRPr/>
              </a:pPr>
              <a:t>07/09/2015</a:t>
            </a:fld>
            <a:endParaRPr lang="en-GB" dirty="0">
              <a:solidFill>
                <a:prstClr val="black">
                  <a:tint val="75000"/>
                </a:prstClr>
              </a:solidFill>
              <a:latin typeface="Arial" charset="0"/>
              <a:cs typeface="Arial" charset="0"/>
            </a:endParaRPr>
          </a:p>
        </p:txBody>
      </p:sp>
      <p:sp>
        <p:nvSpPr>
          <p:cNvPr id="5" name="מציין מיקום של כותרת תחתונה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defTabSz="914400" fontAlgn="base">
              <a:spcBef>
                <a:spcPct val="0"/>
              </a:spcBef>
              <a:spcAft>
                <a:spcPct val="0"/>
              </a:spcAft>
              <a:defRPr/>
            </a:pPr>
            <a:r>
              <a:rPr lang="en-GB" smtClean="0">
                <a:solidFill>
                  <a:prstClr val="black">
                    <a:tint val="75000"/>
                  </a:prstClr>
                </a:solidFill>
                <a:latin typeface="Arial" charset="0"/>
                <a:cs typeface="Arial" charset="0"/>
              </a:rPr>
              <a:t>TITLE HERE (GO HEADER &amp; FOOTER TO EDIT THIS TEXT)</a:t>
            </a:r>
            <a:endParaRPr lang="en-GB">
              <a:solidFill>
                <a:prstClr val="black">
                  <a:tint val="75000"/>
                </a:prstClr>
              </a:solidFill>
              <a:latin typeface="Arial" charset="0"/>
              <a:cs typeface="Arial" charset="0"/>
            </a:endParaRPr>
          </a:p>
        </p:txBody>
      </p:sp>
      <p:sp>
        <p:nvSpPr>
          <p:cNvPr id="6" name="מציין מיקום של מספר שקופית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914400" fontAlgn="base">
              <a:spcBef>
                <a:spcPct val="0"/>
              </a:spcBef>
              <a:spcAft>
                <a:spcPct val="0"/>
              </a:spcAft>
              <a:defRPr/>
            </a:pPr>
            <a:fld id="{8197BD37-D8B8-4CBB-8A88-C6CD7744D67B}" type="slidenum">
              <a:rPr lang="en-GB" smtClean="0">
                <a:solidFill>
                  <a:prstClr val="black">
                    <a:tint val="75000"/>
                  </a:prstClr>
                </a:solidFill>
                <a:latin typeface="Arial" charset="0"/>
                <a:cs typeface="Arial" charset="0"/>
              </a:rPr>
              <a:pPr defTabSz="914400" fontAlgn="base">
                <a:spcBef>
                  <a:spcPct val="0"/>
                </a:spcBef>
                <a:spcAft>
                  <a:spcPct val="0"/>
                </a:spcAft>
                <a:defRPr/>
              </a:pPr>
              <a:t>‹#›</a:t>
            </a:fld>
            <a:endParaRPr lang="en-GB" dirty="0">
              <a:solidFill>
                <a:prstClr val="black">
                  <a:tint val="75000"/>
                </a:prstClr>
              </a:solidFill>
              <a:latin typeface="Arial" charset="0"/>
              <a:cs typeface="Arial" charset="0"/>
            </a:endParaRPr>
          </a:p>
        </p:txBody>
      </p:sp>
    </p:spTree>
    <p:extLst>
      <p:ext uri="{BB962C8B-B14F-4D97-AF65-F5344CB8AC3E}">
        <p14:creationId xmlns:p14="http://schemas.microsoft.com/office/powerpoint/2010/main" val="301407461"/>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 id="2147483821" r:id="rId12"/>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lum/>
          </a:blip>
          <a:srcRect/>
          <a:stretch>
            <a:fillRect l="-11000" r="-11000"/>
          </a:stretch>
        </a:blip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ctrTitle"/>
          </p:nvPr>
        </p:nvSpPr>
        <p:spPr>
          <a:xfrm>
            <a:off x="2728510" y="599910"/>
            <a:ext cx="9463490" cy="3525398"/>
          </a:xfrm>
        </p:spPr>
        <p:txBody>
          <a:bodyPr>
            <a:normAutofit fontScale="90000"/>
          </a:bodyPr>
          <a:lstStyle/>
          <a:p>
            <a:pPr marL="228600" algn="r" rtl="1">
              <a:lnSpc>
                <a:spcPct val="150000"/>
              </a:lnSpc>
            </a:pPr>
            <a:r>
              <a:rPr lang="he-IL" sz="6000" b="1" dirty="0" smtClean="0">
                <a:latin typeface="David" pitchFamily="34" charset="-79"/>
                <a:cs typeface="David" pitchFamily="34" charset="-79"/>
              </a:rPr>
              <a:t/>
            </a:r>
            <a:br>
              <a:rPr lang="he-IL" sz="6000" b="1" dirty="0" smtClean="0">
                <a:latin typeface="David" pitchFamily="34" charset="-79"/>
                <a:cs typeface="David" pitchFamily="34" charset="-79"/>
              </a:rPr>
            </a:br>
            <a:r>
              <a:rPr lang="he-IL" sz="6000" b="1" dirty="0">
                <a:latin typeface="David" pitchFamily="34" charset="-79"/>
                <a:cs typeface="David" pitchFamily="34" charset="-79"/>
              </a:rPr>
              <a:t/>
            </a:r>
            <a:br>
              <a:rPr lang="he-IL" sz="6000" b="1" dirty="0">
                <a:latin typeface="David" pitchFamily="34" charset="-79"/>
                <a:cs typeface="David" pitchFamily="34" charset="-79"/>
              </a:rPr>
            </a:br>
            <a:r>
              <a:rPr lang="he-IL" sz="6000" b="1" dirty="0" smtClean="0">
                <a:latin typeface="David" pitchFamily="34" charset="-79"/>
                <a:cs typeface="David" pitchFamily="34" charset="-79"/>
              </a:rPr>
              <a:t/>
            </a:r>
            <a:br>
              <a:rPr lang="he-IL" sz="6000" b="1" dirty="0" smtClean="0">
                <a:latin typeface="David" pitchFamily="34" charset="-79"/>
                <a:cs typeface="David" pitchFamily="34" charset="-79"/>
              </a:rPr>
            </a:br>
            <a:r>
              <a:rPr lang="he-IL" sz="6000" b="1" dirty="0">
                <a:latin typeface="David" pitchFamily="34" charset="-79"/>
                <a:cs typeface="David" pitchFamily="34" charset="-79"/>
              </a:rPr>
              <a:t/>
            </a:r>
            <a:br>
              <a:rPr lang="he-IL" sz="6000" b="1" dirty="0">
                <a:latin typeface="David" pitchFamily="34" charset="-79"/>
                <a:cs typeface="David" pitchFamily="34" charset="-79"/>
              </a:rPr>
            </a:br>
            <a:r>
              <a:rPr lang="he-IL" sz="6000" b="1" dirty="0" smtClean="0">
                <a:latin typeface="David" pitchFamily="34" charset="-79"/>
                <a:cs typeface="David" pitchFamily="34" charset="-79"/>
              </a:rPr>
              <a:t/>
            </a:r>
            <a:br>
              <a:rPr lang="he-IL" sz="6000" b="1" dirty="0" smtClean="0">
                <a:latin typeface="David" pitchFamily="34" charset="-79"/>
                <a:cs typeface="David" pitchFamily="34" charset="-79"/>
              </a:rPr>
            </a:br>
            <a:r>
              <a:rPr lang="he-IL" sz="6000" b="1" dirty="0">
                <a:latin typeface="David" pitchFamily="34" charset="-79"/>
                <a:cs typeface="David" pitchFamily="34" charset="-79"/>
              </a:rPr>
              <a:t/>
            </a:r>
            <a:br>
              <a:rPr lang="he-IL" sz="6000" b="1" dirty="0">
                <a:latin typeface="David" pitchFamily="34" charset="-79"/>
                <a:cs typeface="David" pitchFamily="34" charset="-79"/>
              </a:rPr>
            </a:br>
            <a:r>
              <a:rPr lang="he-IL" sz="6000" b="1" dirty="0" smtClean="0">
                <a:latin typeface="David" pitchFamily="34" charset="-79"/>
                <a:cs typeface="David" pitchFamily="34" charset="-79"/>
              </a:rPr>
              <a:t/>
            </a:r>
            <a:br>
              <a:rPr lang="he-IL" sz="6000" b="1" dirty="0" smtClean="0">
                <a:latin typeface="David" pitchFamily="34" charset="-79"/>
                <a:cs typeface="David" pitchFamily="34" charset="-79"/>
              </a:rPr>
            </a:br>
            <a:r>
              <a:rPr lang="he-IL" sz="6000" b="1" dirty="0" smtClean="0">
                <a:solidFill>
                  <a:schemeClr val="accent1">
                    <a:lumMod val="50000"/>
                  </a:schemeClr>
                </a:solidFill>
                <a:latin typeface="David" pitchFamily="34" charset="-79"/>
                <a:cs typeface="David" pitchFamily="34" charset="-79"/>
              </a:rPr>
              <a:t>פחת ורווח הון סוגיות מיוחדות </a:t>
            </a:r>
            <a:br>
              <a:rPr lang="he-IL" sz="6000" b="1" dirty="0" smtClean="0">
                <a:solidFill>
                  <a:schemeClr val="accent1">
                    <a:lumMod val="50000"/>
                  </a:schemeClr>
                </a:solidFill>
                <a:latin typeface="David" pitchFamily="34" charset="-79"/>
                <a:cs typeface="David" pitchFamily="34" charset="-79"/>
              </a:rPr>
            </a:br>
            <a:r>
              <a:rPr lang="he-IL" sz="4400" dirty="0" smtClean="0">
                <a:solidFill>
                  <a:schemeClr val="accent1">
                    <a:lumMod val="50000"/>
                  </a:schemeClr>
                </a:solidFill>
                <a:latin typeface="David" pitchFamily="34" charset="-79"/>
                <a:cs typeface="David" pitchFamily="34" charset="-79"/>
              </a:rPr>
              <a:t>תהילה ששון עו"ד (רו"ח) </a:t>
            </a:r>
            <a:br>
              <a:rPr lang="he-IL" sz="4400" dirty="0" smtClean="0">
                <a:solidFill>
                  <a:schemeClr val="accent1">
                    <a:lumMod val="50000"/>
                  </a:schemeClr>
                </a:solidFill>
                <a:latin typeface="David" pitchFamily="34" charset="-79"/>
                <a:cs typeface="David" pitchFamily="34" charset="-79"/>
              </a:rPr>
            </a:br>
            <a:r>
              <a:rPr lang="he-IL" sz="3100" dirty="0" smtClean="0">
                <a:solidFill>
                  <a:schemeClr val="accent1">
                    <a:lumMod val="50000"/>
                  </a:schemeClr>
                </a:solidFill>
                <a:latin typeface="David" pitchFamily="34" charset="-79"/>
                <a:cs typeface="David" pitchFamily="34" charset="-79"/>
              </a:rPr>
              <a:t>ספטמבר 2015 </a:t>
            </a:r>
            <a:r>
              <a:rPr lang="he-IL" sz="3600" dirty="0">
                <a:solidFill>
                  <a:schemeClr val="accent1">
                    <a:lumMod val="50000"/>
                  </a:schemeClr>
                </a:solidFill>
                <a:latin typeface="David" pitchFamily="34" charset="-79"/>
                <a:cs typeface="David" pitchFamily="34" charset="-79"/>
              </a:rPr>
              <a:t/>
            </a:r>
            <a:br>
              <a:rPr lang="he-IL" sz="3600" dirty="0">
                <a:solidFill>
                  <a:schemeClr val="accent1">
                    <a:lumMod val="50000"/>
                  </a:schemeClr>
                </a:solidFill>
                <a:latin typeface="David" pitchFamily="34" charset="-79"/>
                <a:cs typeface="David" pitchFamily="34" charset="-79"/>
              </a:rPr>
            </a:br>
            <a:r>
              <a:rPr lang="he-IL" sz="2800" dirty="0"/>
              <a:t/>
            </a:r>
            <a:br>
              <a:rPr lang="he-IL" sz="2800" dirty="0"/>
            </a:br>
            <a:endParaRPr lang="en-US" sz="2800" dirty="0">
              <a:latin typeface="David" pitchFamily="34" charset="-79"/>
              <a:cs typeface="David" pitchFamily="34" charset="-79"/>
            </a:endParaRPr>
          </a:p>
        </p:txBody>
      </p:sp>
      <p:sp>
        <p:nvSpPr>
          <p:cNvPr id="14339" name="Rectangle 3"/>
          <p:cNvSpPr>
            <a:spLocks noGrp="1" noChangeArrowheads="1"/>
          </p:cNvSpPr>
          <p:nvPr>
            <p:ph type="subTitle" idx="1"/>
          </p:nvPr>
        </p:nvSpPr>
        <p:spPr>
          <a:xfrm>
            <a:off x="7391400" y="3733800"/>
            <a:ext cx="3156750" cy="1219200"/>
          </a:xfrm>
        </p:spPr>
        <p:txBody>
          <a:bodyPr>
            <a:normAutofit/>
          </a:bodyPr>
          <a:lstStyle/>
          <a:p>
            <a:pPr marL="228600" algn="r" rtl="1"/>
            <a:endParaRPr lang="en-GB" sz="2000" dirty="0"/>
          </a:p>
          <a:p>
            <a:pPr marL="228600" algn="r" rtl="1"/>
            <a:endParaRPr lang="en-US" sz="2000" dirty="0"/>
          </a:p>
          <a:p>
            <a:pPr marL="228600" algn="r" rtl="1"/>
            <a:endParaRPr lang="he-IL" sz="1600" dirty="0"/>
          </a:p>
          <a:p>
            <a:pPr marL="228600" algn="r" rtl="1"/>
            <a:endParaRPr lang="he-IL" sz="1600" dirty="0"/>
          </a:p>
          <a:p>
            <a:pPr marL="228600" algn="r" rtl="1"/>
            <a:endParaRPr lang="en-GB" sz="1600" dirty="0"/>
          </a:p>
        </p:txBody>
      </p:sp>
    </p:spTree>
    <p:extLst>
      <p:ext uri="{BB962C8B-B14F-4D97-AF65-F5344CB8AC3E}">
        <p14:creationId xmlns:p14="http://schemas.microsoft.com/office/powerpoint/2010/main" val="39835896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10368"/>
            <a:ext cx="10515600" cy="1325563"/>
          </a:xfrm>
        </p:spPr>
        <p:txBody>
          <a:bodyPr>
            <a:normAutofit/>
          </a:bodyPr>
          <a:lstStyle/>
          <a:p>
            <a:pPr algn="ctr"/>
            <a:r>
              <a:rPr lang="he-IL" sz="3200" dirty="0">
                <a:solidFill>
                  <a:srgbClr val="DB171C"/>
                </a:solidFill>
              </a:rPr>
              <a:t>קביעת ה"מחיר המקורי" לצרכי פחת (המשך)</a:t>
            </a:r>
            <a:endParaRPr lang="en-US" sz="3200" dirty="0">
              <a:solidFill>
                <a:srgbClr val="DB171C"/>
              </a:solidFill>
            </a:endParaRPr>
          </a:p>
        </p:txBody>
      </p:sp>
      <p:sp>
        <p:nvSpPr>
          <p:cNvPr id="3" name="Content Placeholder 2"/>
          <p:cNvSpPr>
            <a:spLocks noGrp="1"/>
          </p:cNvSpPr>
          <p:nvPr>
            <p:ph idx="1"/>
          </p:nvPr>
        </p:nvSpPr>
        <p:spPr/>
        <p:txBody>
          <a:bodyPr/>
          <a:lstStyle/>
          <a:p>
            <a:pPr marL="457200" indent="-457200" algn="just" rtl="1">
              <a:lnSpc>
                <a:spcPct val="150000"/>
              </a:lnSpc>
              <a:spcBef>
                <a:spcPts val="0"/>
              </a:spcBef>
              <a:buFont typeface="Wingdings" pitchFamily="2" charset="2"/>
              <a:buChar char="ü"/>
            </a:pPr>
            <a:r>
              <a:rPr lang="he-IL" sz="2000" u="sng" dirty="0">
                <a:latin typeface="David" pitchFamily="34" charset="-79"/>
                <a:cs typeface="David" pitchFamily="34" charset="-79"/>
              </a:rPr>
              <a:t>נקבע:</a:t>
            </a:r>
          </a:p>
          <a:p>
            <a:pPr marL="457200" indent="-457200" algn="just" rtl="1">
              <a:lnSpc>
                <a:spcPct val="150000"/>
              </a:lnSpc>
              <a:spcBef>
                <a:spcPts val="0"/>
              </a:spcBef>
              <a:buFont typeface="+mj-lt"/>
              <a:buAutoNum type="arabicPeriod"/>
            </a:pPr>
            <a:r>
              <a:rPr lang="he-IL" sz="2000" dirty="0" smtClean="0">
                <a:latin typeface="David" pitchFamily="34" charset="-79"/>
                <a:cs typeface="David" pitchFamily="34" charset="-79"/>
              </a:rPr>
              <a:t>מיסים, </a:t>
            </a:r>
            <a:r>
              <a:rPr lang="he-IL" sz="2000" dirty="0">
                <a:latin typeface="David" pitchFamily="34" charset="-79"/>
                <a:cs typeface="David" pitchFamily="34" charset="-79"/>
              </a:rPr>
              <a:t>אגרות והיטלים המשתלמים בגין הקמת בניין מהווים חלק מעלות הבניין ולכן ניתן לדרוש בגינם פחת.</a:t>
            </a:r>
          </a:p>
          <a:p>
            <a:pPr marL="457200" indent="-457200" algn="just" rtl="1">
              <a:lnSpc>
                <a:spcPct val="150000"/>
              </a:lnSpc>
              <a:spcBef>
                <a:spcPts val="0"/>
              </a:spcBef>
              <a:buFont typeface="+mj-lt"/>
              <a:buAutoNum type="arabicPeriod"/>
            </a:pPr>
            <a:r>
              <a:rPr lang="he-IL" sz="2000" dirty="0">
                <a:latin typeface="David" pitchFamily="34" charset="-79"/>
                <a:cs typeface="David" pitchFamily="34" charset="-79"/>
              </a:rPr>
              <a:t>החברה שילמה את ההיטל כתנאי למתן רישיון להקמת המבנה וההוצאה קשורה קשר הדוק בהקמת המבנה. </a:t>
            </a:r>
            <a:endParaRPr lang="he-IL" sz="2000" dirty="0" smtClean="0">
              <a:latin typeface="David" pitchFamily="34" charset="-79"/>
              <a:cs typeface="David" pitchFamily="34" charset="-79"/>
            </a:endParaRPr>
          </a:p>
          <a:p>
            <a:pPr marL="0" indent="0" algn="just" rtl="1">
              <a:lnSpc>
                <a:spcPct val="150000"/>
              </a:lnSpc>
              <a:spcBef>
                <a:spcPts val="0"/>
              </a:spcBef>
              <a:buNone/>
            </a:pPr>
            <a:endParaRPr lang="he-IL" sz="2000" dirty="0">
              <a:latin typeface="David" pitchFamily="34" charset="-79"/>
              <a:cs typeface="David" pitchFamily="34" charset="-79"/>
            </a:endParaRPr>
          </a:p>
          <a:p>
            <a:pPr marL="457200" indent="-457200" algn="just" rtl="1">
              <a:lnSpc>
                <a:spcPct val="150000"/>
              </a:lnSpc>
              <a:spcBef>
                <a:spcPts val="0"/>
              </a:spcBef>
              <a:buFont typeface="Wingdings" pitchFamily="2" charset="2"/>
              <a:buChar char="ü"/>
            </a:pPr>
            <a:r>
              <a:rPr lang="he-IL" sz="2000" b="1" dirty="0">
                <a:latin typeface="David" pitchFamily="34" charset="-79"/>
                <a:cs typeface="David" pitchFamily="34" charset="-79"/>
              </a:rPr>
              <a:t>הוראות מיוחדות בפקודה לחישוב המחיר המקורי </a:t>
            </a:r>
          </a:p>
          <a:p>
            <a:pPr marL="115888" lvl="1" indent="-457200" algn="just" rtl="1">
              <a:lnSpc>
                <a:spcPct val="150000"/>
              </a:lnSpc>
              <a:spcBef>
                <a:spcPts val="0"/>
              </a:spcBef>
              <a:buFont typeface="+mj-lt"/>
              <a:buAutoNum type="arabicPeriod"/>
            </a:pPr>
            <a:r>
              <a:rPr lang="he-IL" sz="2000" dirty="0">
                <a:latin typeface="David" pitchFamily="34" charset="-79"/>
                <a:cs typeface="David" pitchFamily="34" charset="-79"/>
              </a:rPr>
              <a:t>הגדרת "מחיר מקורי" בסעיף 88 לפקודה  - נכס שהתקבל בירושה, במתנה, או במסגרת עסקת חליפין.</a:t>
            </a:r>
          </a:p>
          <a:p>
            <a:pPr marL="115888" lvl="1" indent="-457200" algn="just" rtl="1">
              <a:lnSpc>
                <a:spcPct val="150000"/>
              </a:lnSpc>
              <a:spcBef>
                <a:spcPts val="0"/>
              </a:spcBef>
              <a:buFont typeface="+mj-lt"/>
              <a:buAutoNum type="arabicPeriod"/>
            </a:pPr>
            <a:r>
              <a:rPr lang="he-IL" sz="2000" dirty="0">
                <a:latin typeface="David" pitchFamily="34" charset="-79"/>
                <a:cs typeface="David" pitchFamily="34" charset="-79"/>
              </a:rPr>
              <a:t>שינויי ייעוד ממלאי לנכס קבוע (סעיף 85 לפקודה) – </a:t>
            </a:r>
            <a:r>
              <a:rPr lang="he-IL" sz="2000" dirty="0" smtClean="0">
                <a:latin typeface="David" pitchFamily="34" charset="-79"/>
                <a:cs typeface="David" pitchFamily="34" charset="-79"/>
              </a:rPr>
              <a:t>המחיר המקורי יהיה סכום השווי  (שווי שוק למעט בניין או מגרש המיועד להשכרה בהתאם לחוק עידוד השקעות הון). </a:t>
            </a:r>
            <a:endParaRPr lang="he-IL" sz="2000" dirty="0">
              <a:latin typeface="David" pitchFamily="34" charset="-79"/>
              <a:cs typeface="David" pitchFamily="34" charset="-79"/>
            </a:endParaRPr>
          </a:p>
          <a:p>
            <a:pPr algn="r" rtl="1"/>
            <a:endParaRPr lang="en-US" dirty="0"/>
          </a:p>
        </p:txBody>
      </p:sp>
      <p:sp>
        <p:nvSpPr>
          <p:cNvPr id="4" name="Slide Number Placeholder 3"/>
          <p:cNvSpPr>
            <a:spLocks noGrp="1"/>
          </p:cNvSpPr>
          <p:nvPr>
            <p:ph type="sldNum" sz="quarter" idx="12"/>
          </p:nvPr>
        </p:nvSpPr>
        <p:spPr/>
        <p:txBody>
          <a:bodyPr/>
          <a:lstStyle/>
          <a:p>
            <a:pPr>
              <a:defRPr/>
            </a:pPr>
            <a:fld id="{B30DD816-ED6D-423E-A6CD-5DDD3E9CA113}" type="slidenum">
              <a:rPr lang="en-GB" smtClean="0"/>
              <a:pPr>
                <a:defRPr/>
              </a:pPr>
              <a:t>10</a:t>
            </a:fld>
            <a:endParaRPr lang="en-GB" dirty="0"/>
          </a:p>
        </p:txBody>
      </p:sp>
    </p:spTree>
    <p:extLst>
      <p:ext uri="{BB962C8B-B14F-4D97-AF65-F5344CB8AC3E}">
        <p14:creationId xmlns:p14="http://schemas.microsoft.com/office/powerpoint/2010/main" val="2830160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he-IL" sz="3200" dirty="0">
                <a:solidFill>
                  <a:srgbClr val="DB171C"/>
                </a:solidFill>
              </a:rPr>
              <a:t>קביעת ה"מחיר המקורי" לצרכי פחת (המשך)</a:t>
            </a:r>
            <a:endParaRPr lang="en-US" sz="3200" dirty="0">
              <a:solidFill>
                <a:srgbClr val="DB171C"/>
              </a:solidFill>
            </a:endParaRPr>
          </a:p>
        </p:txBody>
      </p:sp>
      <p:sp>
        <p:nvSpPr>
          <p:cNvPr id="3" name="Content Placeholder 2"/>
          <p:cNvSpPr>
            <a:spLocks noGrp="1"/>
          </p:cNvSpPr>
          <p:nvPr>
            <p:ph idx="1"/>
          </p:nvPr>
        </p:nvSpPr>
        <p:spPr>
          <a:xfrm>
            <a:off x="1752600" y="1143000"/>
            <a:ext cx="8610600" cy="5334000"/>
          </a:xfrm>
        </p:spPr>
        <p:txBody>
          <a:bodyPr/>
          <a:lstStyle/>
          <a:p>
            <a:pPr algn="just">
              <a:lnSpc>
                <a:spcPct val="150000"/>
              </a:lnSpc>
            </a:pPr>
            <a:endParaRPr lang="he-IL" sz="2000" i="1" dirty="0">
              <a:latin typeface="David" pitchFamily="34" charset="-79"/>
              <a:cs typeface="David" pitchFamily="34" charset="-79"/>
            </a:endParaRPr>
          </a:p>
          <a:p>
            <a:pPr algn="just">
              <a:lnSpc>
                <a:spcPct val="150000"/>
              </a:lnSpc>
            </a:pPr>
            <a:endParaRPr lang="he-IL" sz="2000" i="1" dirty="0">
              <a:latin typeface="David" pitchFamily="34" charset="-79"/>
              <a:cs typeface="David" pitchFamily="34" charset="-79"/>
            </a:endParaRPr>
          </a:p>
          <a:p>
            <a:pPr algn="just">
              <a:lnSpc>
                <a:spcPct val="150000"/>
              </a:lnSpc>
            </a:pPr>
            <a:endParaRPr lang="he-IL" sz="2000" i="1" dirty="0">
              <a:latin typeface="David" pitchFamily="34" charset="-79"/>
              <a:cs typeface="David" pitchFamily="34" charset="-79"/>
            </a:endParaRPr>
          </a:p>
          <a:p>
            <a:pPr algn="just">
              <a:lnSpc>
                <a:spcPct val="150000"/>
              </a:lnSpc>
            </a:pPr>
            <a:endParaRPr lang="he-IL" sz="2000" i="1" dirty="0">
              <a:latin typeface="David" pitchFamily="34" charset="-79"/>
              <a:cs typeface="David" pitchFamily="34" charset="-79"/>
            </a:endParaRPr>
          </a:p>
          <a:p>
            <a:pPr algn="just">
              <a:lnSpc>
                <a:spcPct val="150000"/>
              </a:lnSpc>
            </a:pPr>
            <a:endParaRPr lang="he-IL" sz="2000" i="1" dirty="0">
              <a:latin typeface="David" pitchFamily="34" charset="-79"/>
              <a:cs typeface="David" pitchFamily="34" charset="-79"/>
            </a:endParaRPr>
          </a:p>
          <a:p>
            <a:pPr algn="just">
              <a:lnSpc>
                <a:spcPct val="150000"/>
              </a:lnSpc>
            </a:pPr>
            <a:endParaRPr lang="he-IL" sz="2000" i="1" dirty="0">
              <a:latin typeface="David" pitchFamily="34" charset="-79"/>
              <a:cs typeface="David" pitchFamily="34" charset="-79"/>
            </a:endParaRPr>
          </a:p>
          <a:p>
            <a:pPr algn="just">
              <a:lnSpc>
                <a:spcPct val="150000"/>
              </a:lnSpc>
            </a:pPr>
            <a:endParaRPr lang="he-IL" sz="2000" i="1" dirty="0">
              <a:latin typeface="David" pitchFamily="34" charset="-79"/>
              <a:cs typeface="David" pitchFamily="34" charset="-79"/>
            </a:endParaRPr>
          </a:p>
          <a:p>
            <a:pPr algn="just">
              <a:lnSpc>
                <a:spcPct val="150000"/>
              </a:lnSpc>
            </a:pPr>
            <a:endParaRPr lang="he-IL" sz="2000" i="1" dirty="0">
              <a:latin typeface="David" pitchFamily="34" charset="-79"/>
              <a:cs typeface="David" pitchFamily="34" charset="-79"/>
            </a:endParaRPr>
          </a:p>
          <a:p>
            <a:pPr>
              <a:lnSpc>
                <a:spcPct val="150000"/>
              </a:lnSpc>
              <a:buFontTx/>
              <a:buChar char="-"/>
            </a:pPr>
            <a:endParaRPr lang="he-IL" sz="2000" dirty="0">
              <a:latin typeface="David" pitchFamily="34" charset="-79"/>
              <a:cs typeface="David" pitchFamily="34" charset="-79"/>
            </a:endParaRPr>
          </a:p>
          <a:p>
            <a:pPr>
              <a:lnSpc>
                <a:spcPct val="150000"/>
              </a:lnSpc>
            </a:pPr>
            <a:endParaRPr lang="he-IL" sz="2000" u="sng" dirty="0">
              <a:latin typeface="David" pitchFamily="34" charset="-79"/>
              <a:cs typeface="David" pitchFamily="34" charset="-79"/>
            </a:endParaRPr>
          </a:p>
          <a:p>
            <a:pPr>
              <a:lnSpc>
                <a:spcPct val="150000"/>
              </a:lnSpc>
            </a:pPr>
            <a:endParaRPr lang="he-IL" sz="2000" i="1" dirty="0">
              <a:latin typeface="David" pitchFamily="34" charset="-79"/>
              <a:cs typeface="David" pitchFamily="34" charset="-79"/>
            </a:endParaRPr>
          </a:p>
          <a:p>
            <a:pPr>
              <a:lnSpc>
                <a:spcPct val="150000"/>
              </a:lnSpc>
            </a:pPr>
            <a:endParaRPr lang="en-US" sz="2000" i="1" dirty="0">
              <a:latin typeface="David" pitchFamily="34" charset="-79"/>
              <a:cs typeface="David" pitchFamily="34" charset="-79"/>
            </a:endParaRPr>
          </a:p>
        </p:txBody>
      </p:sp>
      <p:sp>
        <p:nvSpPr>
          <p:cNvPr id="4" name="Slide Number Placeholder 3"/>
          <p:cNvSpPr>
            <a:spLocks noGrp="1"/>
          </p:cNvSpPr>
          <p:nvPr>
            <p:ph type="sldNum" sz="quarter" idx="12"/>
          </p:nvPr>
        </p:nvSpPr>
        <p:spPr/>
        <p:txBody>
          <a:bodyPr/>
          <a:lstStyle/>
          <a:p>
            <a:pPr>
              <a:defRPr/>
            </a:pPr>
            <a:fld id="{B30DD816-ED6D-423E-A6CD-5DDD3E9CA113}" type="slidenum">
              <a:rPr lang="en-GB" smtClean="0"/>
              <a:pPr>
                <a:defRPr/>
              </a:pPr>
              <a:t>11</a:t>
            </a:fld>
            <a:endParaRPr lang="en-GB" dirty="0"/>
          </a:p>
        </p:txBody>
      </p:sp>
      <p:graphicFrame>
        <p:nvGraphicFramePr>
          <p:cNvPr id="5" name="Table 4"/>
          <p:cNvGraphicFramePr>
            <a:graphicFrameLocks noGrp="1"/>
          </p:cNvGraphicFramePr>
          <p:nvPr>
            <p:extLst>
              <p:ext uri="{D42A27DB-BD31-4B8C-83A1-F6EECF244321}">
                <p14:modId xmlns:p14="http://schemas.microsoft.com/office/powerpoint/2010/main" val="231941666"/>
              </p:ext>
            </p:extLst>
          </p:nvPr>
        </p:nvGraphicFramePr>
        <p:xfrm>
          <a:off x="1371600" y="1600201"/>
          <a:ext cx="9601200" cy="4639234"/>
        </p:xfrm>
        <a:graphic>
          <a:graphicData uri="http://schemas.openxmlformats.org/drawingml/2006/table">
            <a:tbl>
              <a:tblPr firstRow="1" bandRow="1">
                <a:tableStyleId>{5C22544A-7EE6-4342-B048-85BDC9FD1C3A}</a:tableStyleId>
              </a:tblPr>
              <a:tblGrid>
                <a:gridCol w="4800600"/>
                <a:gridCol w="4800600"/>
              </a:tblGrid>
              <a:tr h="694469">
                <a:tc>
                  <a:txBody>
                    <a:bodyPr/>
                    <a:lstStyle/>
                    <a:p>
                      <a:pPr algn="ctr" rtl="1"/>
                      <a:r>
                        <a:rPr lang="he-IL" dirty="0" smtClean="0">
                          <a:latin typeface="David" pitchFamily="34" charset="-79"/>
                          <a:cs typeface="David" pitchFamily="34" charset="-79"/>
                        </a:rPr>
                        <a:t>לא נכלל במחיר המקורי</a:t>
                      </a:r>
                      <a:endParaRPr lang="en-US" dirty="0">
                        <a:latin typeface="David" pitchFamily="34" charset="-79"/>
                        <a:cs typeface="David" pitchFamily="34" charset="-79"/>
                      </a:endParaRPr>
                    </a:p>
                  </a:txBody>
                  <a:tcPr/>
                </a:tc>
                <a:tc>
                  <a:txBody>
                    <a:bodyPr/>
                    <a:lstStyle/>
                    <a:p>
                      <a:pPr algn="ctr" rtl="1"/>
                      <a:r>
                        <a:rPr lang="he-IL" dirty="0" smtClean="0">
                          <a:latin typeface="David" pitchFamily="34" charset="-79"/>
                          <a:cs typeface="David" pitchFamily="34" charset="-79"/>
                        </a:rPr>
                        <a:t>נכלל במחיר המקורי</a:t>
                      </a:r>
                      <a:endParaRPr lang="en-US" dirty="0">
                        <a:latin typeface="David" pitchFamily="34" charset="-79"/>
                        <a:cs typeface="David" pitchFamily="34" charset="-79"/>
                      </a:endParaRPr>
                    </a:p>
                  </a:txBody>
                  <a:tcPr/>
                </a:tc>
              </a:tr>
              <a:tr h="979346">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600" dirty="0" smtClean="0">
                          <a:latin typeface="David" pitchFamily="34" charset="-79"/>
                          <a:cs typeface="David" pitchFamily="34" charset="-79"/>
                        </a:rPr>
                        <a:t>מענק שהתקבל לרכישת</a:t>
                      </a:r>
                      <a:r>
                        <a:rPr lang="he-IL" sz="1600" baseline="0" dirty="0" smtClean="0">
                          <a:latin typeface="David" pitchFamily="34" charset="-79"/>
                          <a:cs typeface="David" pitchFamily="34" charset="-79"/>
                        </a:rPr>
                        <a:t> הנכס</a:t>
                      </a:r>
                      <a:r>
                        <a:rPr lang="he-IL" sz="1600" dirty="0" smtClean="0">
                          <a:latin typeface="David" pitchFamily="34" charset="-79"/>
                          <a:cs typeface="David" pitchFamily="34" charset="-79"/>
                        </a:rPr>
                        <a:t> (ס' 21(ב)).</a:t>
                      </a:r>
                      <a:endParaRPr lang="en-US" sz="1600" dirty="0" smtClean="0">
                        <a:latin typeface="David" pitchFamily="34" charset="-79"/>
                        <a:cs typeface="David" pitchFamily="34" charset="-79"/>
                      </a:endParaRPr>
                    </a:p>
                    <a:p>
                      <a:pPr algn="r" rtl="1"/>
                      <a:endParaRPr lang="en-US" sz="1600" dirty="0">
                        <a:latin typeface="David" pitchFamily="34" charset="-79"/>
                        <a:cs typeface="David" pitchFamily="34" charset="-79"/>
                      </a:endParaRPr>
                    </a:p>
                  </a:txBody>
                  <a:tcPr/>
                </a:tc>
                <a:tc>
                  <a:txBody>
                    <a:bodyPr/>
                    <a:lstStyle/>
                    <a:p>
                      <a:pPr algn="r" rtl="1"/>
                      <a:r>
                        <a:rPr lang="he-IL" sz="1600" dirty="0" smtClean="0">
                          <a:latin typeface="David" pitchFamily="34" charset="-79"/>
                          <a:cs typeface="David" pitchFamily="34" charset="-79"/>
                        </a:rPr>
                        <a:t>הוצאות נלוות</a:t>
                      </a:r>
                      <a:r>
                        <a:rPr lang="he-IL" sz="1600" baseline="0" dirty="0" smtClean="0">
                          <a:latin typeface="David" pitchFamily="34" charset="-79"/>
                          <a:cs typeface="David" pitchFamily="34" charset="-79"/>
                        </a:rPr>
                        <a:t> - </a:t>
                      </a:r>
                      <a:r>
                        <a:rPr lang="he-IL" sz="1600" dirty="0" smtClean="0">
                          <a:latin typeface="David" pitchFamily="34" charset="-79"/>
                          <a:cs typeface="David" pitchFamily="34" charset="-79"/>
                        </a:rPr>
                        <a:t>שכר יועצים, דמי תיווך, עו"ד,</a:t>
                      </a:r>
                      <a:r>
                        <a:rPr lang="he-IL" sz="1600" baseline="0" dirty="0" smtClean="0">
                          <a:latin typeface="David" pitchFamily="34" charset="-79"/>
                          <a:cs typeface="David" pitchFamily="34" charset="-79"/>
                        </a:rPr>
                        <a:t> בדיקת נאותות וכיוצ"ב. </a:t>
                      </a:r>
                      <a:endParaRPr lang="en-US" sz="1600" dirty="0">
                        <a:latin typeface="David" pitchFamily="34" charset="-79"/>
                        <a:cs typeface="David" pitchFamily="34" charset="-79"/>
                      </a:endParaRPr>
                    </a:p>
                  </a:txBody>
                  <a:tcPr/>
                </a:tc>
              </a:tr>
              <a:tr h="988473">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600" dirty="0" smtClean="0">
                          <a:latin typeface="David" pitchFamily="34" charset="-79"/>
                          <a:cs typeface="David" pitchFamily="34" charset="-79"/>
                        </a:rPr>
                        <a:t>חוב שנשמט/נמחל תוך 5 שנים שמקורו בהלוואה לרכישת הנכס</a:t>
                      </a:r>
                      <a:r>
                        <a:rPr lang="he-IL" sz="1600" baseline="0" dirty="0" smtClean="0">
                          <a:latin typeface="David" pitchFamily="34" charset="-79"/>
                          <a:cs typeface="David" pitchFamily="34" charset="-79"/>
                        </a:rPr>
                        <a:t> </a:t>
                      </a:r>
                      <a:r>
                        <a:rPr lang="he-IL" sz="1600" dirty="0" smtClean="0">
                          <a:latin typeface="David" pitchFamily="34" charset="-79"/>
                          <a:cs typeface="David" pitchFamily="34" charset="-79"/>
                        </a:rPr>
                        <a:t>(ס' 21(ב)).</a:t>
                      </a:r>
                      <a:endParaRPr lang="en-US" sz="1600" dirty="0" smtClean="0">
                        <a:latin typeface="David" pitchFamily="34" charset="-79"/>
                        <a:cs typeface="David" pitchFamily="34" charset="-79"/>
                      </a:endParaRPr>
                    </a:p>
                    <a:p>
                      <a:pPr marL="0" marR="0" indent="0" algn="r" defTabSz="914400" rtl="1" eaLnBrk="1" fontAlgn="auto" latinLnBrk="0" hangingPunct="1">
                        <a:lnSpc>
                          <a:spcPct val="100000"/>
                        </a:lnSpc>
                        <a:spcBef>
                          <a:spcPts val="0"/>
                        </a:spcBef>
                        <a:spcAft>
                          <a:spcPts val="0"/>
                        </a:spcAft>
                        <a:buClrTx/>
                        <a:buSzTx/>
                        <a:buFontTx/>
                        <a:buNone/>
                        <a:tabLst/>
                        <a:defRPr/>
                      </a:pPr>
                      <a:endParaRPr lang="en-US" sz="1600" dirty="0" smtClean="0">
                        <a:latin typeface="David" pitchFamily="34" charset="-79"/>
                        <a:cs typeface="David" pitchFamily="34" charset="-79"/>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600" kern="1200" dirty="0" smtClean="0">
                          <a:solidFill>
                            <a:schemeClr val="dk1"/>
                          </a:solidFill>
                          <a:latin typeface="David" pitchFamily="34" charset="-79"/>
                          <a:ea typeface="+mn-ea"/>
                          <a:cs typeface="David" pitchFamily="34" charset="-79"/>
                        </a:rPr>
                        <a:t>מס תשומות שלא נוכה. </a:t>
                      </a:r>
                      <a:endParaRPr lang="en-US" sz="1600" kern="1200" dirty="0" smtClean="0">
                        <a:solidFill>
                          <a:schemeClr val="dk1"/>
                        </a:solidFill>
                        <a:latin typeface="David" pitchFamily="34" charset="-79"/>
                        <a:ea typeface="+mn-ea"/>
                        <a:cs typeface="David" pitchFamily="34" charset="-79"/>
                      </a:endParaRPr>
                    </a:p>
                    <a:p>
                      <a:pPr algn="r" rtl="1"/>
                      <a:endParaRPr lang="en-US" sz="1600" dirty="0">
                        <a:latin typeface="David" pitchFamily="34" charset="-79"/>
                        <a:cs typeface="David" pitchFamily="34" charset="-79"/>
                      </a:endParaRPr>
                    </a:p>
                  </a:txBody>
                  <a:tcPr/>
                </a:tc>
              </a:tr>
              <a:tr h="988473">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600" dirty="0" smtClean="0">
                          <a:latin typeface="David" pitchFamily="34" charset="-79"/>
                          <a:cs typeface="David" pitchFamily="34" charset="-79"/>
                        </a:rPr>
                        <a:t>סכום</a:t>
                      </a:r>
                      <a:r>
                        <a:rPr lang="he-IL" sz="1600" baseline="0" dirty="0" smtClean="0">
                          <a:latin typeface="David" pitchFamily="34" charset="-79"/>
                          <a:cs typeface="David" pitchFamily="34" charset="-79"/>
                        </a:rPr>
                        <a:t> מס התשומות שנוכה במידה ושולם על הנכס מע"מ </a:t>
                      </a:r>
                      <a:r>
                        <a:rPr lang="he-IL" sz="1600" dirty="0" smtClean="0">
                          <a:latin typeface="David" pitchFamily="34" charset="-79"/>
                          <a:cs typeface="David" pitchFamily="34" charset="-79"/>
                        </a:rPr>
                        <a:t>(ס' 21(ב)).</a:t>
                      </a:r>
                      <a:endParaRPr lang="en-US" sz="1600" dirty="0" smtClean="0">
                        <a:latin typeface="David" pitchFamily="34" charset="-79"/>
                        <a:cs typeface="David" pitchFamily="34" charset="-79"/>
                      </a:endParaRPr>
                    </a:p>
                    <a:p>
                      <a:pPr algn="r" rtl="1"/>
                      <a:endParaRPr lang="en-US" sz="1600" dirty="0">
                        <a:latin typeface="David" pitchFamily="34" charset="-79"/>
                        <a:cs typeface="David" pitchFamily="34" charset="-79"/>
                      </a:endParaRPr>
                    </a:p>
                  </a:txBody>
                  <a:tcPr/>
                </a:tc>
                <a:tc>
                  <a:txBody>
                    <a:bodyPr/>
                    <a:lstStyle/>
                    <a:p>
                      <a:pPr algn="r" rtl="1"/>
                      <a:endParaRPr lang="en-US" sz="1600" dirty="0">
                        <a:latin typeface="David" pitchFamily="34" charset="-79"/>
                        <a:cs typeface="David" pitchFamily="34" charset="-79"/>
                      </a:endParaRPr>
                    </a:p>
                  </a:txBody>
                  <a:tcPr anchor="ctr"/>
                </a:tc>
              </a:tr>
              <a:tr h="988473">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600" dirty="0" smtClean="0">
                          <a:latin typeface="David" pitchFamily="34" charset="-79"/>
                          <a:cs typeface="David" pitchFamily="34" charset="-79"/>
                        </a:rPr>
                        <a:t>הוצאות מימון המותרות</a:t>
                      </a:r>
                      <a:r>
                        <a:rPr lang="he-IL" sz="1600" baseline="0" dirty="0" smtClean="0">
                          <a:latin typeface="David" pitchFamily="34" charset="-79"/>
                          <a:cs typeface="David" pitchFamily="34" charset="-79"/>
                        </a:rPr>
                        <a:t> מכוח 17(1)(א).</a:t>
                      </a:r>
                      <a:endParaRPr lang="en-US" sz="1600" dirty="0" smtClean="0">
                        <a:latin typeface="David" pitchFamily="34" charset="-79"/>
                        <a:cs typeface="David" pitchFamily="34" charset="-79"/>
                      </a:endParaRPr>
                    </a:p>
                    <a:p>
                      <a:pPr algn="r" rtl="1"/>
                      <a:endParaRPr lang="en-US" sz="1600" dirty="0">
                        <a:latin typeface="David" pitchFamily="34" charset="-79"/>
                        <a:cs typeface="David" pitchFamily="34" charset="-79"/>
                      </a:endParaRPr>
                    </a:p>
                  </a:txBody>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he-IL" sz="1600" dirty="0" smtClean="0">
                          <a:latin typeface="David" pitchFamily="34" charset="-79"/>
                          <a:cs typeface="David" pitchFamily="34" charset="-79"/>
                        </a:rPr>
                        <a:t>ריבית והפרשי הצמדה</a:t>
                      </a:r>
                      <a:r>
                        <a:rPr lang="he-IL" sz="1600" baseline="0" dirty="0" smtClean="0">
                          <a:latin typeface="David" pitchFamily="34" charset="-79"/>
                          <a:cs typeface="David" pitchFamily="34" charset="-79"/>
                        </a:rPr>
                        <a:t> שנצברו לפני שהנכס החל לשמש בייצור הכנסה.</a:t>
                      </a:r>
                      <a:endParaRPr lang="en-US" sz="1600" dirty="0" smtClean="0">
                        <a:latin typeface="David" pitchFamily="34" charset="-79"/>
                        <a:cs typeface="David" pitchFamily="34" charset="-79"/>
                      </a:endParaRPr>
                    </a:p>
                    <a:p>
                      <a:pPr algn="r" rtl="1"/>
                      <a:endParaRPr lang="en-US" sz="1600" kern="1200" dirty="0">
                        <a:solidFill>
                          <a:schemeClr val="dk1"/>
                        </a:solidFill>
                        <a:latin typeface="David" pitchFamily="34" charset="-79"/>
                        <a:ea typeface="+mn-ea"/>
                        <a:cs typeface="David" pitchFamily="34" charset="-79"/>
                      </a:endParaRPr>
                    </a:p>
                  </a:txBody>
                  <a:tcPr anchor="ctr"/>
                </a:tc>
              </a:tr>
            </a:tbl>
          </a:graphicData>
        </a:graphic>
      </p:graphicFrame>
    </p:spTree>
    <p:extLst>
      <p:ext uri="{BB962C8B-B14F-4D97-AF65-F5344CB8AC3E}">
        <p14:creationId xmlns:p14="http://schemas.microsoft.com/office/powerpoint/2010/main" val="19606249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he-IL" sz="3200" dirty="0">
                <a:solidFill>
                  <a:srgbClr val="DB171C"/>
                </a:solidFill>
              </a:rPr>
              <a:t>זקיפת פחת משנה לשנה - סעיף 22</a:t>
            </a:r>
            <a:endParaRPr lang="en-US" sz="3200" dirty="0">
              <a:solidFill>
                <a:srgbClr val="DB171C"/>
              </a:solidFill>
            </a:endParaRPr>
          </a:p>
        </p:txBody>
      </p:sp>
      <p:sp>
        <p:nvSpPr>
          <p:cNvPr id="3" name="Content Placeholder 2"/>
          <p:cNvSpPr>
            <a:spLocks noGrp="1"/>
          </p:cNvSpPr>
          <p:nvPr>
            <p:ph idx="1"/>
          </p:nvPr>
        </p:nvSpPr>
        <p:spPr>
          <a:xfrm>
            <a:off x="726141" y="1143000"/>
            <a:ext cx="10461812" cy="5109882"/>
          </a:xfrm>
        </p:spPr>
        <p:txBody>
          <a:bodyPr>
            <a:normAutofit/>
          </a:bodyPr>
          <a:lstStyle/>
          <a:p>
            <a:pPr algn="r" rtl="1">
              <a:lnSpc>
                <a:spcPct val="150000"/>
              </a:lnSpc>
              <a:spcAft>
                <a:spcPts val="1200"/>
              </a:spcAft>
            </a:pPr>
            <a:r>
              <a:rPr lang="he-IL" sz="2000" dirty="0">
                <a:latin typeface="David" pitchFamily="34" charset="-79"/>
                <a:cs typeface="David" pitchFamily="34" charset="-79"/>
              </a:rPr>
              <a:t>הסוגיה – מה הדין כאשר הוצאות הפחת  (כולן או מקצתן) גבוהות מההכנסה מאותו מקור? </a:t>
            </a:r>
          </a:p>
          <a:p>
            <a:pPr algn="just" rtl="1">
              <a:lnSpc>
                <a:spcPct val="150000"/>
              </a:lnSpc>
              <a:spcBef>
                <a:spcPts val="600"/>
              </a:spcBef>
              <a:spcAft>
                <a:spcPts val="600"/>
              </a:spcAft>
              <a:buFont typeface="Wingdings" pitchFamily="2" charset="2"/>
              <a:buChar char="v"/>
            </a:pPr>
            <a:r>
              <a:rPr lang="he-IL" sz="2000" dirty="0">
                <a:latin typeface="David" pitchFamily="34" charset="-79"/>
                <a:cs typeface="David" pitchFamily="34" charset="-79"/>
              </a:rPr>
              <a:t>אם הפחת נובע מעסק או משלח יד- יראו את הסכום שלא נוכה כהפסד לעניין סעיף 28.</a:t>
            </a:r>
          </a:p>
          <a:p>
            <a:pPr algn="just" rtl="1">
              <a:lnSpc>
                <a:spcPct val="150000"/>
              </a:lnSpc>
              <a:spcBef>
                <a:spcPts val="600"/>
              </a:spcBef>
              <a:spcAft>
                <a:spcPts val="600"/>
              </a:spcAft>
              <a:buFont typeface="Wingdings" pitchFamily="2" charset="2"/>
              <a:buChar char="v"/>
            </a:pPr>
            <a:r>
              <a:rPr lang="he-IL" sz="2000" dirty="0">
                <a:latin typeface="David" pitchFamily="34" charset="-79"/>
                <a:cs typeface="David" pitchFamily="34" charset="-79"/>
              </a:rPr>
              <a:t>אם הפחת נובע ממקורות אחרים - יותר לקיזוז בשנים הבאות רק כנגד אותו מקור בלבד.</a:t>
            </a:r>
            <a:endParaRPr lang="he-IL" sz="2000" u="sng" dirty="0">
              <a:latin typeface="David" pitchFamily="34" charset="-79"/>
              <a:cs typeface="David" pitchFamily="34" charset="-79"/>
            </a:endParaRPr>
          </a:p>
          <a:p>
            <a:pPr algn="just" rtl="1">
              <a:lnSpc>
                <a:spcPct val="150000"/>
              </a:lnSpc>
              <a:spcBef>
                <a:spcPts val="600"/>
              </a:spcBef>
              <a:spcAft>
                <a:spcPts val="600"/>
              </a:spcAft>
              <a:buFont typeface="Wingdings" pitchFamily="2" charset="2"/>
              <a:buChar char="v"/>
            </a:pPr>
            <a:r>
              <a:rPr lang="he-IL" sz="2000" u="sng" dirty="0">
                <a:latin typeface="David" pitchFamily="34" charset="-79"/>
                <a:cs typeface="David" pitchFamily="34" charset="-79"/>
              </a:rPr>
              <a:t>הוראות לעניין הפסד הנובע מהפחת</a:t>
            </a:r>
            <a:endParaRPr lang="he-IL" sz="2000" dirty="0">
              <a:solidFill>
                <a:srgbClr val="C00000"/>
              </a:solidFill>
              <a:latin typeface="David" pitchFamily="34" charset="-79"/>
              <a:cs typeface="David" pitchFamily="34" charset="-79"/>
            </a:endParaRPr>
          </a:p>
          <a:p>
            <a:pPr marL="568325" algn="just" defTabSz="747713" rtl="1">
              <a:lnSpc>
                <a:spcPct val="150000"/>
              </a:lnSpc>
              <a:spcBef>
                <a:spcPts val="600"/>
              </a:spcBef>
              <a:spcAft>
                <a:spcPts val="600"/>
              </a:spcAft>
            </a:pPr>
            <a:r>
              <a:rPr lang="he-IL" sz="2000" dirty="0">
                <a:latin typeface="David" pitchFamily="34" charset="-79"/>
                <a:cs typeface="David" pitchFamily="34" charset="-79"/>
              </a:rPr>
              <a:t>סעיף 28(ח) לפקודה מתיר הפסד בקיזוז הפסד </a:t>
            </a:r>
            <a:r>
              <a:rPr lang="he-IL" sz="2000" u="sng" dirty="0">
                <a:latin typeface="David" pitchFamily="34" charset="-79"/>
                <a:cs typeface="David" pitchFamily="34" charset="-79"/>
              </a:rPr>
              <a:t>מהשכרת בניין </a:t>
            </a:r>
            <a:r>
              <a:rPr lang="he-IL" sz="2000" dirty="0">
                <a:latin typeface="David" pitchFamily="34" charset="-79"/>
                <a:cs typeface="David" pitchFamily="34" charset="-79"/>
              </a:rPr>
              <a:t>רק כנגד הכנסתו מאותו בניין בשנים הבאות. </a:t>
            </a:r>
          </a:p>
          <a:p>
            <a:pPr marL="568325" algn="just" defTabSz="747713" rtl="1">
              <a:lnSpc>
                <a:spcPct val="150000"/>
              </a:lnSpc>
              <a:spcBef>
                <a:spcPts val="600"/>
              </a:spcBef>
              <a:spcAft>
                <a:spcPts val="600"/>
              </a:spcAft>
            </a:pPr>
            <a:r>
              <a:rPr lang="he-IL" sz="2000" dirty="0">
                <a:latin typeface="David" pitchFamily="34" charset="-79"/>
                <a:cs typeface="David" pitchFamily="34" charset="-79"/>
              </a:rPr>
              <a:t>אין הוראה מקבילה לגבי נכסים אחרים. </a:t>
            </a:r>
          </a:p>
          <a:p>
            <a:pPr algn="just" rtl="1">
              <a:lnSpc>
                <a:spcPct val="150000"/>
              </a:lnSpc>
            </a:pPr>
            <a:endParaRPr lang="he-IL" sz="2000" dirty="0">
              <a:latin typeface="David" pitchFamily="34" charset="-79"/>
              <a:cs typeface="David" pitchFamily="34" charset="-79"/>
            </a:endParaRPr>
          </a:p>
          <a:p>
            <a:pPr algn="just" rtl="1">
              <a:lnSpc>
                <a:spcPct val="150000"/>
              </a:lnSpc>
            </a:pPr>
            <a:endParaRPr lang="he-IL" sz="2000" dirty="0">
              <a:latin typeface="David" pitchFamily="34" charset="-79"/>
              <a:cs typeface="David" pitchFamily="34" charset="-79"/>
            </a:endParaRPr>
          </a:p>
        </p:txBody>
      </p:sp>
      <p:sp>
        <p:nvSpPr>
          <p:cNvPr id="4" name="Slide Number Placeholder 3"/>
          <p:cNvSpPr>
            <a:spLocks noGrp="1"/>
          </p:cNvSpPr>
          <p:nvPr>
            <p:ph type="sldNum" sz="quarter" idx="12"/>
          </p:nvPr>
        </p:nvSpPr>
        <p:spPr/>
        <p:txBody>
          <a:bodyPr/>
          <a:lstStyle/>
          <a:p>
            <a:pPr>
              <a:defRPr/>
            </a:pPr>
            <a:fld id="{B30DD816-ED6D-423E-A6CD-5DDD3E9CA113}" type="slidenum">
              <a:rPr lang="en-GB" smtClean="0"/>
              <a:pPr>
                <a:defRPr/>
              </a:pPr>
              <a:t>12</a:t>
            </a:fld>
            <a:endParaRPr lang="en-GB" dirty="0"/>
          </a:p>
        </p:txBody>
      </p:sp>
    </p:spTree>
    <p:extLst>
      <p:ext uri="{BB962C8B-B14F-4D97-AF65-F5344CB8AC3E}">
        <p14:creationId xmlns:p14="http://schemas.microsoft.com/office/powerpoint/2010/main" val="41048083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a:xfrm>
            <a:off x="1828801" y="152400"/>
            <a:ext cx="8545513" cy="792162"/>
          </a:xfrm>
        </p:spPr>
        <p:txBody>
          <a:bodyPr>
            <a:normAutofit/>
          </a:bodyPr>
          <a:lstStyle/>
          <a:p>
            <a:pPr algn="ctr" rtl="1" eaLnBrk="1" hangingPunct="1"/>
            <a:r>
              <a:rPr lang="he-IL" sz="3200" dirty="0">
                <a:solidFill>
                  <a:srgbClr val="DB171C"/>
                </a:solidFill>
              </a:rPr>
              <a:t>שיעורי פחת</a:t>
            </a:r>
            <a:endParaRPr lang="en-US" sz="3200" dirty="0">
              <a:solidFill>
                <a:srgbClr val="DB171C"/>
              </a:solidFill>
            </a:endParaRPr>
          </a:p>
        </p:txBody>
      </p:sp>
      <p:sp>
        <p:nvSpPr>
          <p:cNvPr id="36868" name="Rectangle 3"/>
          <p:cNvSpPr>
            <a:spLocks noGrp="1" noChangeArrowheads="1"/>
          </p:cNvSpPr>
          <p:nvPr>
            <p:ph idx="1"/>
          </p:nvPr>
        </p:nvSpPr>
        <p:spPr>
          <a:xfrm>
            <a:off x="1676400" y="1143000"/>
            <a:ext cx="8780462" cy="5257800"/>
          </a:xfrm>
        </p:spPr>
        <p:txBody>
          <a:bodyPr/>
          <a:lstStyle/>
          <a:p>
            <a:pPr marL="457200" indent="-457200" algn="just" rtl="1">
              <a:lnSpc>
                <a:spcPct val="200000"/>
              </a:lnSpc>
              <a:spcBef>
                <a:spcPts val="1200"/>
              </a:spcBef>
              <a:spcAft>
                <a:spcPts val="1200"/>
              </a:spcAft>
              <a:buFont typeface="Wingdings" pitchFamily="2" charset="2"/>
              <a:buChar char="v"/>
            </a:pPr>
            <a:r>
              <a:rPr lang="he-IL" sz="2400" dirty="0">
                <a:latin typeface="David" pitchFamily="34" charset="-79"/>
                <a:cs typeface="David" pitchFamily="34" charset="-79"/>
              </a:rPr>
              <a:t>תקנות מ"ה (פחת) 1941.</a:t>
            </a:r>
          </a:p>
          <a:p>
            <a:pPr marL="457200" indent="-457200" algn="just" rtl="1">
              <a:lnSpc>
                <a:spcPct val="200000"/>
              </a:lnSpc>
              <a:spcBef>
                <a:spcPts val="1200"/>
              </a:spcBef>
              <a:spcAft>
                <a:spcPts val="1200"/>
              </a:spcAft>
              <a:buFont typeface="Wingdings" pitchFamily="2" charset="2"/>
              <a:buChar char="v"/>
            </a:pPr>
            <a:r>
              <a:rPr lang="he-IL" sz="2400" dirty="0">
                <a:latin typeface="David" pitchFamily="34" charset="-79"/>
                <a:cs typeface="David" pitchFamily="34" charset="-79"/>
              </a:rPr>
              <a:t>תקנות מ"ה (תיאומים בשל אינפלציה) (שעורי פחת), </a:t>
            </a:r>
            <a:r>
              <a:rPr lang="he-IL" sz="2400" dirty="0" err="1">
                <a:latin typeface="David" pitchFamily="34" charset="-79"/>
                <a:cs typeface="David" pitchFamily="34" charset="-79"/>
              </a:rPr>
              <a:t>התשמ"ו</a:t>
            </a:r>
            <a:r>
              <a:rPr lang="he-IL" sz="2400" dirty="0">
                <a:latin typeface="David" pitchFamily="34" charset="-79"/>
                <a:cs typeface="David" pitchFamily="34" charset="-79"/>
              </a:rPr>
              <a:t> – 1986.</a:t>
            </a:r>
          </a:p>
          <a:p>
            <a:pPr marL="457200" indent="-457200" algn="just" rtl="1">
              <a:lnSpc>
                <a:spcPct val="200000"/>
              </a:lnSpc>
              <a:spcBef>
                <a:spcPts val="1200"/>
              </a:spcBef>
              <a:spcAft>
                <a:spcPts val="1200"/>
              </a:spcAft>
              <a:buFont typeface="Wingdings" pitchFamily="2" charset="2"/>
              <a:buChar char="v"/>
            </a:pPr>
            <a:r>
              <a:rPr lang="he-IL" sz="2400" dirty="0">
                <a:latin typeface="David" pitchFamily="34" charset="-79"/>
                <a:cs typeface="David" pitchFamily="34" charset="-79"/>
              </a:rPr>
              <a:t>סעיפים 42 ו- 43 בחוק לעידוד השקעות הון – פחת מואץ (בתנאים מסויימים).</a:t>
            </a:r>
          </a:p>
          <a:p>
            <a:pPr marL="457200" indent="-457200" algn="just" rtl="1">
              <a:lnSpc>
                <a:spcPct val="200000"/>
              </a:lnSpc>
            </a:pPr>
            <a:endParaRPr lang="he-IL" b="0" dirty="0" smtClean="0">
              <a:latin typeface="+mj-lt"/>
            </a:endParaRPr>
          </a:p>
        </p:txBody>
      </p:sp>
      <p:sp>
        <p:nvSpPr>
          <p:cNvPr id="36866" name="Slide Number Placeholder 4"/>
          <p:cNvSpPr>
            <a:spLocks noGrp="1"/>
          </p:cNvSpPr>
          <p:nvPr>
            <p:ph type="sldNum" sz="quarter" idx="12"/>
          </p:nvPr>
        </p:nvSpPr>
        <p:spPr>
          <a:noFill/>
        </p:spPr>
        <p:txBody>
          <a:bodyPr/>
          <a:lstStyle/>
          <a:p>
            <a:fld id="{CDF553EF-0A8D-4B69-910E-7F8502919A3F}" type="slidenum">
              <a:rPr lang="en-GB" smtClean="0"/>
              <a:pPr/>
              <a:t>13</a:t>
            </a:fld>
            <a:endParaRPr lang="en-GB" dirty="0" smtClean="0"/>
          </a:p>
        </p:txBody>
      </p:sp>
    </p:spTree>
    <p:extLst>
      <p:ext uri="{BB962C8B-B14F-4D97-AF65-F5344CB8AC3E}">
        <p14:creationId xmlns:p14="http://schemas.microsoft.com/office/powerpoint/2010/main" val="38519704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he-IL" sz="3200" dirty="0">
                <a:solidFill>
                  <a:srgbClr val="DB171C"/>
                </a:solidFill>
              </a:rPr>
              <a:t>תקנות מ"ה (פחת), 1941</a:t>
            </a:r>
            <a:endParaRPr lang="en-US" sz="3200" dirty="0">
              <a:solidFill>
                <a:srgbClr val="DB171C"/>
              </a:solidFill>
            </a:endParaRPr>
          </a:p>
        </p:txBody>
      </p:sp>
      <p:sp>
        <p:nvSpPr>
          <p:cNvPr id="3" name="Content Placeholder 2"/>
          <p:cNvSpPr>
            <a:spLocks noGrp="1"/>
          </p:cNvSpPr>
          <p:nvPr>
            <p:ph idx="1"/>
          </p:nvPr>
        </p:nvSpPr>
        <p:spPr/>
        <p:txBody>
          <a:bodyPr>
            <a:normAutofit fontScale="92500" lnSpcReduction="20000"/>
          </a:bodyPr>
          <a:lstStyle/>
          <a:p>
            <a:pPr algn="just" rtl="1">
              <a:lnSpc>
                <a:spcPct val="150000"/>
              </a:lnSpc>
              <a:buFont typeface="Wingdings" pitchFamily="2" charset="2"/>
              <a:buChar char="v"/>
            </a:pPr>
            <a:r>
              <a:rPr lang="he-IL" sz="2000" dirty="0">
                <a:latin typeface="David" pitchFamily="34" charset="-79"/>
                <a:cs typeface="David" pitchFamily="34" charset="-79"/>
              </a:rPr>
              <a:t>שיעורי הפחת המותרים בניכוי לפי סעיף 21 לפקודה נקבעו בתקנות מ"ה (פחת) 1941. </a:t>
            </a:r>
          </a:p>
          <a:p>
            <a:pPr algn="just" rtl="1">
              <a:lnSpc>
                <a:spcPct val="150000"/>
              </a:lnSpc>
              <a:buFont typeface="Wingdings" pitchFamily="2" charset="2"/>
              <a:buChar char="v"/>
            </a:pPr>
            <a:r>
              <a:rPr lang="he-IL" sz="2000" dirty="0">
                <a:latin typeface="David" pitchFamily="34" charset="-79"/>
                <a:cs typeface="David" pitchFamily="34" charset="-79"/>
              </a:rPr>
              <a:t>תקנה 3 קובעת כי חובה לצרף טופס י"א לדו"ח השנתי.</a:t>
            </a:r>
          </a:p>
          <a:p>
            <a:pPr algn="just" rtl="1">
              <a:lnSpc>
                <a:spcPct val="150000"/>
              </a:lnSpc>
              <a:buFont typeface="Wingdings" pitchFamily="2" charset="2"/>
              <a:buChar char="v"/>
            </a:pPr>
            <a:r>
              <a:rPr lang="he-IL" sz="2000" dirty="0">
                <a:latin typeface="David" pitchFamily="34" charset="-79"/>
                <a:cs typeface="David" pitchFamily="34" charset="-79"/>
              </a:rPr>
              <a:t>תקנה 4 קובעת כי הפחת יחושב בהתאם לתוספת ב'  - שיעורי הפחת שנקבעו לרשימה סגורה של נכסים.</a:t>
            </a:r>
          </a:p>
          <a:p>
            <a:pPr algn="just" rtl="1">
              <a:lnSpc>
                <a:spcPct val="150000"/>
              </a:lnSpc>
              <a:buFont typeface="Wingdings" pitchFamily="2" charset="2"/>
              <a:buChar char="v"/>
            </a:pPr>
            <a:r>
              <a:rPr lang="he-IL" sz="2000" dirty="0">
                <a:latin typeface="David" pitchFamily="34" charset="-79"/>
                <a:cs typeface="David" pitchFamily="34" charset="-79"/>
              </a:rPr>
              <a:t>הוראות מיוחדות: </a:t>
            </a:r>
            <a:endParaRPr lang="he-IL" dirty="0" smtClean="0"/>
          </a:p>
          <a:p>
            <a:pPr marL="457200" indent="-457200" algn="just" rtl="1">
              <a:lnSpc>
                <a:spcPct val="150000"/>
              </a:lnSpc>
              <a:buFont typeface="Wingdings" pitchFamily="2" charset="2"/>
              <a:buChar char="ü"/>
            </a:pPr>
            <a:r>
              <a:rPr lang="he-IL" sz="2000" dirty="0">
                <a:latin typeface="David" pitchFamily="34" charset="-79"/>
                <a:cs typeface="David" pitchFamily="34" charset="-79"/>
              </a:rPr>
              <a:t>עד שנת 2013  -  למתקן לחימום מים  באמצעות אנרגיית השמש  ולמתקן לייצור חשמל באמצעות אנרגיית השמש שיעור הפחת יהיה  25%.</a:t>
            </a:r>
          </a:p>
          <a:p>
            <a:pPr algn="just" rtl="1">
              <a:lnSpc>
                <a:spcPct val="150000"/>
              </a:lnSpc>
              <a:buFont typeface="Wingdings" pitchFamily="2" charset="2"/>
              <a:buChar char="ü"/>
            </a:pPr>
            <a:r>
              <a:rPr lang="he-IL" sz="2000" dirty="0">
                <a:latin typeface="David" pitchFamily="34" charset="-79"/>
                <a:cs typeface="David" pitchFamily="34" charset="-79"/>
              </a:rPr>
              <a:t>לגבי מבנים שהם בתי חרושת פרט למשרדים ומחסנים כפל שיעור אחוזי הפחת.  </a:t>
            </a:r>
            <a:r>
              <a:rPr lang="he-IL" sz="2000" b="1" dirty="0" smtClean="0">
                <a:latin typeface="David" pitchFamily="34" charset="-79"/>
                <a:cs typeface="David" pitchFamily="34" charset="-79"/>
              </a:rPr>
              <a:t>בהלכת עפרונות </a:t>
            </a:r>
            <a:r>
              <a:rPr lang="he-IL" sz="2000" b="1" dirty="0">
                <a:latin typeface="David" pitchFamily="34" charset="-79"/>
                <a:cs typeface="David" pitchFamily="34" charset="-79"/>
              </a:rPr>
              <a:t>ירושלים </a:t>
            </a:r>
            <a:r>
              <a:rPr lang="he-IL" sz="2000" b="1" dirty="0" smtClean="0">
                <a:latin typeface="David" pitchFamily="34" charset="-79"/>
                <a:cs typeface="David" pitchFamily="34" charset="-79"/>
              </a:rPr>
              <a:t>והלכת בנכסי </a:t>
            </a:r>
            <a:r>
              <a:rPr lang="he-IL" sz="2000" b="1" dirty="0">
                <a:latin typeface="David" pitchFamily="34" charset="-79"/>
                <a:cs typeface="David" pitchFamily="34" charset="-79"/>
              </a:rPr>
              <a:t>רח' הבנאי 22 בע"מ </a:t>
            </a:r>
            <a:r>
              <a:rPr lang="he-IL" sz="2000" dirty="0">
                <a:latin typeface="David" pitchFamily="34" charset="-79"/>
                <a:cs typeface="David" pitchFamily="34" charset="-79"/>
              </a:rPr>
              <a:t>בנקבע כי המונח "בית חרושת" הינו כל מפעל תעשייתי וכי סיווג הבניין יקבע על בסיס חוות דעת מומחה (שמאי או מהנדס). </a:t>
            </a:r>
          </a:p>
          <a:p>
            <a:pPr algn="just" rtl="1">
              <a:lnSpc>
                <a:spcPct val="150000"/>
              </a:lnSpc>
              <a:buFont typeface="Wingdings" pitchFamily="2" charset="2"/>
              <a:buChar char="v"/>
            </a:pPr>
            <a:endParaRPr lang="he-IL" sz="2000" dirty="0">
              <a:latin typeface="David" pitchFamily="34" charset="-79"/>
              <a:cs typeface="David" pitchFamily="34" charset="-79"/>
            </a:endParaRPr>
          </a:p>
          <a:p>
            <a:pPr algn="just" rtl="1">
              <a:lnSpc>
                <a:spcPct val="150000"/>
              </a:lnSpc>
              <a:buFont typeface="Wingdings" pitchFamily="2" charset="2"/>
              <a:buChar char="q"/>
            </a:pPr>
            <a:endParaRPr lang="he-IL" sz="2000" dirty="0">
              <a:latin typeface="David" pitchFamily="34" charset="-79"/>
              <a:cs typeface="David" pitchFamily="34" charset="-79"/>
            </a:endParaRPr>
          </a:p>
          <a:p>
            <a:pPr algn="just" rtl="1">
              <a:lnSpc>
                <a:spcPct val="150000"/>
              </a:lnSpc>
              <a:buFont typeface="Wingdings" pitchFamily="2" charset="2"/>
              <a:buChar char="v"/>
            </a:pPr>
            <a:endParaRPr lang="he-IL" sz="2000" dirty="0">
              <a:latin typeface="David" pitchFamily="34" charset="-79"/>
              <a:cs typeface="David" pitchFamily="34" charset="-79"/>
            </a:endParaRPr>
          </a:p>
        </p:txBody>
      </p:sp>
      <p:sp>
        <p:nvSpPr>
          <p:cNvPr id="4" name="Slide Number Placeholder 3"/>
          <p:cNvSpPr>
            <a:spLocks noGrp="1"/>
          </p:cNvSpPr>
          <p:nvPr>
            <p:ph type="sldNum" sz="quarter" idx="12"/>
          </p:nvPr>
        </p:nvSpPr>
        <p:spPr/>
        <p:txBody>
          <a:bodyPr/>
          <a:lstStyle/>
          <a:p>
            <a:pPr>
              <a:defRPr/>
            </a:pPr>
            <a:fld id="{B30DD816-ED6D-423E-A6CD-5DDD3E9CA113}" type="slidenum">
              <a:rPr lang="en-GB" smtClean="0"/>
              <a:pPr>
                <a:defRPr/>
              </a:pPr>
              <a:t>14</a:t>
            </a:fld>
            <a:endParaRPr lang="en-GB" dirty="0"/>
          </a:p>
        </p:txBody>
      </p:sp>
    </p:spTree>
    <p:extLst>
      <p:ext uri="{BB962C8B-B14F-4D97-AF65-F5344CB8AC3E}">
        <p14:creationId xmlns:p14="http://schemas.microsoft.com/office/powerpoint/2010/main" val="9797922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he-IL" sz="3200" dirty="0">
                <a:solidFill>
                  <a:srgbClr val="DB171C"/>
                </a:solidFill>
              </a:rPr>
              <a:t>תקנות מ"ה (פחת), 1941 (המשך)</a:t>
            </a:r>
            <a:endParaRPr lang="en-US" sz="3200" dirty="0">
              <a:solidFill>
                <a:srgbClr val="DB171C"/>
              </a:solidFill>
            </a:endParaRPr>
          </a:p>
        </p:txBody>
      </p:sp>
      <p:sp>
        <p:nvSpPr>
          <p:cNvPr id="3" name="Content Placeholder 2"/>
          <p:cNvSpPr>
            <a:spLocks noGrp="1"/>
          </p:cNvSpPr>
          <p:nvPr>
            <p:ph idx="1"/>
          </p:nvPr>
        </p:nvSpPr>
        <p:spPr>
          <a:xfrm>
            <a:off x="1008529" y="990600"/>
            <a:ext cx="10058400" cy="5365750"/>
          </a:xfrm>
        </p:spPr>
        <p:txBody>
          <a:bodyPr>
            <a:normAutofit/>
          </a:bodyPr>
          <a:lstStyle/>
          <a:p>
            <a:pPr algn="just" rtl="1">
              <a:lnSpc>
                <a:spcPct val="150000"/>
              </a:lnSpc>
              <a:spcAft>
                <a:spcPts val="600"/>
              </a:spcAft>
            </a:pPr>
            <a:endParaRPr lang="he-IL" sz="3200" dirty="0">
              <a:solidFill>
                <a:srgbClr val="DB171C"/>
              </a:solidFill>
              <a:latin typeface="+mj-lt"/>
              <a:ea typeface="+mj-ea"/>
              <a:cs typeface="+mj-cs"/>
            </a:endParaRPr>
          </a:p>
          <a:p>
            <a:pPr algn="just" rtl="1">
              <a:lnSpc>
                <a:spcPct val="150000"/>
              </a:lnSpc>
              <a:spcAft>
                <a:spcPts val="600"/>
              </a:spcAft>
            </a:pPr>
            <a:endParaRPr lang="he-IL" sz="2000" u="sng" dirty="0">
              <a:latin typeface="David" pitchFamily="34" charset="-79"/>
              <a:cs typeface="David" pitchFamily="34" charset="-79"/>
            </a:endParaRPr>
          </a:p>
          <a:p>
            <a:pPr marL="457200" indent="-457200" algn="just" rtl="1">
              <a:lnSpc>
                <a:spcPct val="150000"/>
              </a:lnSpc>
              <a:spcBef>
                <a:spcPts val="0"/>
              </a:spcBef>
              <a:buFont typeface="Wingdings" pitchFamily="2" charset="2"/>
              <a:buChar char="ü"/>
            </a:pPr>
            <a:endParaRPr lang="he-IL" sz="2000" dirty="0" smtClean="0">
              <a:latin typeface="David" pitchFamily="34" charset="-79"/>
              <a:cs typeface="David" pitchFamily="34" charset="-79"/>
            </a:endParaRPr>
          </a:p>
          <a:p>
            <a:pPr marL="457200" indent="-457200" algn="just" rtl="1">
              <a:lnSpc>
                <a:spcPct val="150000"/>
              </a:lnSpc>
              <a:spcBef>
                <a:spcPts val="0"/>
              </a:spcBef>
              <a:buFont typeface="Wingdings" pitchFamily="2" charset="2"/>
              <a:buChar char="ü"/>
            </a:pPr>
            <a:r>
              <a:rPr lang="he-IL" sz="2000" b="1" dirty="0" smtClean="0">
                <a:latin typeface="David" pitchFamily="34" charset="-79"/>
                <a:cs typeface="David" pitchFamily="34" charset="-79"/>
              </a:rPr>
              <a:t>בהלכת ברנשטיין גיל ואח</a:t>
            </a:r>
            <a:r>
              <a:rPr lang="he-IL" sz="2000" dirty="0" smtClean="0">
                <a:latin typeface="David" pitchFamily="34" charset="-79"/>
                <a:cs typeface="David" pitchFamily="34" charset="-79"/>
              </a:rPr>
              <a:t>' נקבע כי יש להוכיח כי הבלייה המיוחדת נוצרה כתולדה של עבודה במשמרות ולא כעבודה מוגברת במהלך משמרת אחת.</a:t>
            </a:r>
          </a:p>
          <a:p>
            <a:pPr marL="457200" indent="-457200" algn="just" rtl="1">
              <a:lnSpc>
                <a:spcPct val="150000"/>
              </a:lnSpc>
              <a:spcBef>
                <a:spcPts val="0"/>
              </a:spcBef>
              <a:buFont typeface="Wingdings" pitchFamily="2" charset="2"/>
              <a:buChar char="ü"/>
            </a:pPr>
            <a:r>
              <a:rPr lang="he-IL" sz="2000" b="1" dirty="0" smtClean="0">
                <a:latin typeface="David" pitchFamily="34" charset="-79"/>
                <a:cs typeface="David" pitchFamily="34" charset="-79"/>
              </a:rPr>
              <a:t>בהלכת נכסי </a:t>
            </a:r>
            <a:r>
              <a:rPr lang="he-IL" sz="2000" b="1" dirty="0">
                <a:latin typeface="David" pitchFamily="34" charset="-79"/>
                <a:cs typeface="David" pitchFamily="34" charset="-79"/>
              </a:rPr>
              <a:t>רח' הבנאי 22 בע"מ </a:t>
            </a:r>
            <a:r>
              <a:rPr lang="he-IL" sz="2000" dirty="0">
                <a:latin typeface="David" pitchFamily="34" charset="-79"/>
                <a:cs typeface="David" pitchFamily="34" charset="-79"/>
              </a:rPr>
              <a:t>נקבע כי לפקיד השומה אין סמכות לאשר שיעור פחת גבוה יותר מהמכסה אם הבלייה אינה כרוכה בשעות נוספות.</a:t>
            </a:r>
          </a:p>
          <a:p>
            <a:pPr marL="457200" indent="-457200" algn="just" rtl="1">
              <a:lnSpc>
                <a:spcPct val="150000"/>
              </a:lnSpc>
              <a:spcBef>
                <a:spcPts val="0"/>
              </a:spcBef>
              <a:buFont typeface="Wingdings" pitchFamily="2" charset="2"/>
              <a:buChar char="ü"/>
            </a:pPr>
            <a:r>
              <a:rPr lang="he-IL" sz="2000" b="1" dirty="0" smtClean="0">
                <a:latin typeface="David" pitchFamily="34" charset="-79"/>
                <a:cs typeface="David" pitchFamily="34" charset="-79"/>
              </a:rPr>
              <a:t>בהלכת פז-גז חברה לשיווק בע"מ </a:t>
            </a:r>
            <a:r>
              <a:rPr lang="he-IL" sz="2000" dirty="0" smtClean="0">
                <a:latin typeface="David" pitchFamily="34" charset="-79"/>
                <a:cs typeface="David" pitchFamily="34" charset="-79"/>
              </a:rPr>
              <a:t>דרשה המערערת פחת מוגדל בגין מוני גז המופעלים במשך כל שעות היממה. ביהמ"ש קבע, כי יש להוכיח כי "הכליה והבליה" נגרמה כתוצאה משימוש מוגבר. נכסים אשר מעצם טבעם מיועדים לעבוד במשך כל שעות היממה, ממילא לא יכולים לעבוד "משמרות נוספות".</a:t>
            </a:r>
          </a:p>
          <a:p>
            <a:pPr algn="r" rtl="1">
              <a:lnSpc>
                <a:spcPct val="150000"/>
              </a:lnSpc>
              <a:buFontTx/>
              <a:buChar char="-"/>
            </a:pPr>
            <a:endParaRPr lang="he-IL" sz="2000" dirty="0">
              <a:latin typeface="David" pitchFamily="34" charset="-79"/>
              <a:cs typeface="David" pitchFamily="34" charset="-79"/>
            </a:endParaRPr>
          </a:p>
          <a:p>
            <a:pPr algn="r" rtl="1">
              <a:lnSpc>
                <a:spcPct val="150000"/>
              </a:lnSpc>
              <a:buFontTx/>
              <a:buChar char="-"/>
            </a:pPr>
            <a:endParaRPr lang="he-IL" sz="2000" dirty="0">
              <a:latin typeface="David" pitchFamily="34" charset="-79"/>
              <a:cs typeface="David" pitchFamily="34" charset="-79"/>
            </a:endParaRPr>
          </a:p>
          <a:p>
            <a:pPr algn="r" rtl="1">
              <a:lnSpc>
                <a:spcPct val="150000"/>
              </a:lnSpc>
              <a:buFontTx/>
              <a:buChar char="-"/>
            </a:pPr>
            <a:endParaRPr lang="en-US" sz="2000" dirty="0">
              <a:latin typeface="David" pitchFamily="34" charset="-79"/>
              <a:cs typeface="David" pitchFamily="34" charset="-79"/>
            </a:endParaRPr>
          </a:p>
        </p:txBody>
      </p:sp>
      <p:sp>
        <p:nvSpPr>
          <p:cNvPr id="4" name="Slide Number Placeholder 3"/>
          <p:cNvSpPr>
            <a:spLocks noGrp="1"/>
          </p:cNvSpPr>
          <p:nvPr>
            <p:ph type="sldNum" sz="quarter" idx="12"/>
          </p:nvPr>
        </p:nvSpPr>
        <p:spPr/>
        <p:txBody>
          <a:bodyPr/>
          <a:lstStyle/>
          <a:p>
            <a:pPr>
              <a:defRPr/>
            </a:pPr>
            <a:fld id="{B30DD816-ED6D-423E-A6CD-5DDD3E9CA113}" type="slidenum">
              <a:rPr lang="en-GB" smtClean="0"/>
              <a:pPr>
                <a:defRPr/>
              </a:pPr>
              <a:t>15</a:t>
            </a:fld>
            <a:endParaRPr lang="en-GB" dirty="0"/>
          </a:p>
        </p:txBody>
      </p:sp>
      <p:sp>
        <p:nvSpPr>
          <p:cNvPr id="5" name="TextBox 4"/>
          <p:cNvSpPr txBox="1"/>
          <p:nvPr/>
        </p:nvSpPr>
        <p:spPr>
          <a:xfrm>
            <a:off x="1385048" y="1488760"/>
            <a:ext cx="9049590" cy="1012394"/>
          </a:xfrm>
          <a:prstGeom prst="rect">
            <a:avLst/>
          </a:prstGeom>
          <a:noFill/>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rtl="1">
              <a:lnSpc>
                <a:spcPct val="150000"/>
              </a:lnSpc>
              <a:spcAft>
                <a:spcPts val="1800"/>
              </a:spcAft>
            </a:pPr>
            <a:r>
              <a:rPr lang="he-IL" sz="2000" b="1" dirty="0">
                <a:solidFill>
                  <a:srgbClr val="DB171C"/>
                </a:solidFill>
                <a:latin typeface="David" pitchFamily="34" charset="-79"/>
                <a:cs typeface="David" pitchFamily="34" charset="-79"/>
              </a:rPr>
              <a:t>תקנה 4 – פקיד השומה רשאי להתיר שיעורי פחת מוגדלים עד כפל פחת בקיומה של 'כליה  ובליה' </a:t>
            </a:r>
            <a:r>
              <a:rPr lang="he-IL" sz="2000" b="1" u="sng" dirty="0">
                <a:solidFill>
                  <a:srgbClr val="DB171C"/>
                </a:solidFill>
                <a:latin typeface="David" pitchFamily="34" charset="-79"/>
                <a:cs typeface="David" pitchFamily="34" charset="-79"/>
              </a:rPr>
              <a:t>למעלה מן השיעור הרגיל</a:t>
            </a:r>
            <a:r>
              <a:rPr lang="he-IL" sz="2000" b="1" dirty="0">
                <a:solidFill>
                  <a:srgbClr val="DB171C"/>
                </a:solidFill>
                <a:latin typeface="David" pitchFamily="34" charset="-79"/>
                <a:cs typeface="David" pitchFamily="34" charset="-79"/>
              </a:rPr>
              <a:t>, בעת </a:t>
            </a:r>
            <a:r>
              <a:rPr lang="he-IL" sz="2000" b="1" u="sng" dirty="0">
                <a:solidFill>
                  <a:srgbClr val="DB171C"/>
                </a:solidFill>
                <a:latin typeface="David" pitchFamily="34" charset="-79"/>
                <a:cs typeface="David" pitchFamily="34" charset="-79"/>
              </a:rPr>
              <a:t>עבודה במשמרות</a:t>
            </a:r>
            <a:r>
              <a:rPr lang="he-IL" sz="2000" b="1" dirty="0">
                <a:solidFill>
                  <a:srgbClr val="DB171C"/>
                </a:solidFill>
                <a:latin typeface="David" pitchFamily="34" charset="-79"/>
                <a:cs typeface="David" pitchFamily="34" charset="-79"/>
              </a:rPr>
              <a:t>.</a:t>
            </a:r>
            <a:endParaRPr lang="he-IL" sz="2000" b="1" u="sng" dirty="0">
              <a:solidFill>
                <a:srgbClr val="DB171C"/>
              </a:solidFill>
              <a:latin typeface="David" pitchFamily="34" charset="-79"/>
              <a:cs typeface="David" pitchFamily="34" charset="-79"/>
            </a:endParaRPr>
          </a:p>
        </p:txBody>
      </p:sp>
    </p:spTree>
    <p:extLst>
      <p:ext uri="{BB962C8B-B14F-4D97-AF65-F5344CB8AC3E}">
        <p14:creationId xmlns:p14="http://schemas.microsoft.com/office/powerpoint/2010/main" val="35543632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1671" y="152400"/>
            <a:ext cx="11107269" cy="838200"/>
          </a:xfrm>
        </p:spPr>
        <p:txBody>
          <a:bodyPr>
            <a:noAutofit/>
          </a:bodyPr>
          <a:lstStyle/>
          <a:p>
            <a:r>
              <a:rPr lang="he-IL" sz="3200" dirty="0">
                <a:solidFill>
                  <a:srgbClr val="DB171C"/>
                </a:solidFill>
              </a:rPr>
              <a:t>תקנות מס הכנסה  (תיאומים בשל אינפלציה) (שיעורי פחת). </a:t>
            </a:r>
            <a:endParaRPr lang="en-US" sz="3200" dirty="0">
              <a:solidFill>
                <a:srgbClr val="DB171C"/>
              </a:solidFill>
            </a:endParaRPr>
          </a:p>
        </p:txBody>
      </p:sp>
      <p:sp>
        <p:nvSpPr>
          <p:cNvPr id="3" name="Content Placeholder 2"/>
          <p:cNvSpPr>
            <a:spLocks noGrp="1"/>
          </p:cNvSpPr>
          <p:nvPr>
            <p:ph idx="1"/>
          </p:nvPr>
        </p:nvSpPr>
        <p:spPr>
          <a:xfrm>
            <a:off x="887506" y="990600"/>
            <a:ext cx="9977717" cy="5365750"/>
          </a:xfrm>
        </p:spPr>
        <p:txBody>
          <a:bodyPr>
            <a:normAutofit lnSpcReduction="10000"/>
          </a:bodyPr>
          <a:lstStyle/>
          <a:p>
            <a:pPr algn="just" rtl="1">
              <a:lnSpc>
                <a:spcPct val="150000"/>
              </a:lnSpc>
              <a:spcBef>
                <a:spcPts val="0"/>
              </a:spcBef>
              <a:buFont typeface="Wingdings" pitchFamily="2" charset="2"/>
              <a:buChar char="v"/>
            </a:pPr>
            <a:r>
              <a:rPr lang="he-IL" sz="2000" dirty="0">
                <a:latin typeface="David" pitchFamily="34" charset="-79"/>
                <a:cs typeface="David" pitchFamily="34" charset="-79"/>
              </a:rPr>
              <a:t>חרף ביטול הוראות חוק התיאומים, הוראות המעבר קובעות כי התקנות לפי סעיף 3(א) ימשיכו לחול. התקנות קובעות :</a:t>
            </a:r>
          </a:p>
          <a:p>
            <a:pPr algn="just" rtl="1">
              <a:lnSpc>
                <a:spcPct val="150000"/>
              </a:lnSpc>
              <a:spcBef>
                <a:spcPts val="0"/>
              </a:spcBef>
              <a:buFont typeface="Wingdings" pitchFamily="2" charset="2"/>
              <a:buChar char="v"/>
            </a:pPr>
            <a:r>
              <a:rPr lang="he-IL" sz="2000" dirty="0">
                <a:latin typeface="David" pitchFamily="34" charset="-79"/>
                <a:cs typeface="David" pitchFamily="34" charset="-79"/>
              </a:rPr>
              <a:t>תקנה  2 - שיעורי פחת מיוחדים לנכסים מסוימים:</a:t>
            </a:r>
          </a:p>
          <a:p>
            <a:pPr marL="693738" indent="-354013" algn="just" rtl="1">
              <a:lnSpc>
                <a:spcPct val="150000"/>
              </a:lnSpc>
              <a:spcBef>
                <a:spcPts val="0"/>
              </a:spcBef>
              <a:buFont typeface="Wingdings" pitchFamily="2" charset="2"/>
              <a:buChar char="ü"/>
              <a:tabLst>
                <a:tab pos="862013" algn="l"/>
              </a:tabLst>
            </a:pPr>
            <a:r>
              <a:rPr lang="he-IL" sz="1800" dirty="0">
                <a:latin typeface="David" pitchFamily="34" charset="-79"/>
                <a:cs typeface="David" pitchFamily="34" charset="-79"/>
              </a:rPr>
              <a:t>בנין של חברה תעשייתית המשמש מפעל תעשייתי שבבעלותה/בית מלון – 5%.</a:t>
            </a:r>
          </a:p>
          <a:p>
            <a:pPr marL="693738" indent="-354013" algn="just" rtl="1">
              <a:lnSpc>
                <a:spcPct val="150000"/>
              </a:lnSpc>
              <a:spcBef>
                <a:spcPts val="0"/>
              </a:spcBef>
              <a:buFont typeface="Wingdings" pitchFamily="2" charset="2"/>
              <a:buChar char="ü"/>
              <a:tabLst>
                <a:tab pos="862013" algn="l"/>
              </a:tabLst>
            </a:pPr>
            <a:r>
              <a:rPr lang="he-IL" sz="1800" dirty="0">
                <a:latin typeface="David" pitchFamily="34" charset="-79"/>
                <a:cs typeface="David" pitchFamily="34" charset="-79"/>
              </a:rPr>
              <a:t>בניין אחר – 4%.</a:t>
            </a:r>
          </a:p>
          <a:p>
            <a:pPr marL="693738" indent="-354013" algn="just" rtl="1">
              <a:lnSpc>
                <a:spcPct val="150000"/>
              </a:lnSpc>
              <a:spcBef>
                <a:spcPts val="0"/>
              </a:spcBef>
              <a:buFont typeface="Wingdings" pitchFamily="2" charset="2"/>
              <a:buChar char="ü"/>
              <a:tabLst>
                <a:tab pos="862013" algn="l"/>
              </a:tabLst>
            </a:pPr>
            <a:r>
              <a:rPr lang="he-IL" sz="1800" dirty="0">
                <a:latin typeface="David" pitchFamily="34" charset="-79"/>
                <a:cs typeface="David" pitchFamily="34" charset="-79"/>
              </a:rPr>
              <a:t>ציוד לבניה /לבית מלון – 20%.</a:t>
            </a:r>
          </a:p>
          <a:p>
            <a:pPr marL="693738" indent="-354013" algn="just" rtl="1">
              <a:lnSpc>
                <a:spcPct val="150000"/>
              </a:lnSpc>
              <a:spcBef>
                <a:spcPts val="0"/>
              </a:spcBef>
              <a:buFont typeface="Wingdings" pitchFamily="2" charset="2"/>
              <a:buChar char="ü"/>
              <a:tabLst>
                <a:tab pos="862013" algn="l"/>
              </a:tabLst>
            </a:pPr>
            <a:r>
              <a:rPr lang="he-IL" sz="1800" dirty="0">
                <a:latin typeface="David" pitchFamily="34" charset="-79"/>
                <a:cs typeface="David" pitchFamily="34" charset="-79"/>
              </a:rPr>
              <a:t>כלי שיט – 10%.</a:t>
            </a:r>
          </a:p>
          <a:p>
            <a:pPr marL="693738" indent="-354013" algn="just" rtl="1">
              <a:lnSpc>
                <a:spcPct val="150000"/>
              </a:lnSpc>
              <a:spcBef>
                <a:spcPts val="0"/>
              </a:spcBef>
              <a:buFont typeface="Wingdings" pitchFamily="2" charset="2"/>
              <a:buChar char="ü"/>
              <a:tabLst>
                <a:tab pos="862013" algn="l"/>
              </a:tabLst>
            </a:pPr>
            <a:r>
              <a:rPr lang="he-IL" sz="1800" dirty="0">
                <a:latin typeface="David" pitchFamily="34" charset="-79"/>
                <a:cs typeface="David" pitchFamily="34" charset="-79"/>
              </a:rPr>
              <a:t>אוטובוס מיובא/אוטובוס שמורכב בישראל – 15%/30%.</a:t>
            </a:r>
          </a:p>
          <a:p>
            <a:pPr marL="693738" indent="-354013" algn="just" rtl="1">
              <a:lnSpc>
                <a:spcPct val="150000"/>
              </a:lnSpc>
              <a:spcBef>
                <a:spcPts val="0"/>
              </a:spcBef>
              <a:buFont typeface="Wingdings" pitchFamily="2" charset="2"/>
              <a:buChar char="ü"/>
              <a:tabLst>
                <a:tab pos="862013" algn="l"/>
              </a:tabLst>
            </a:pPr>
            <a:r>
              <a:rPr lang="he-IL" sz="1800" dirty="0">
                <a:latin typeface="David" pitchFamily="34" charset="-79"/>
                <a:cs typeface="David" pitchFamily="34" charset="-79"/>
              </a:rPr>
              <a:t>ציוד בבעלותה של חברה תעשייתית המשמש במפעל תעשייתי – </a:t>
            </a:r>
          </a:p>
          <a:p>
            <a:pPr marL="862013" indent="-350838" algn="just" rtl="1">
              <a:lnSpc>
                <a:spcPct val="150000"/>
              </a:lnSpc>
              <a:spcBef>
                <a:spcPts val="0"/>
              </a:spcBef>
              <a:tabLst>
                <a:tab pos="862013" algn="l"/>
              </a:tabLst>
            </a:pPr>
            <a:r>
              <a:rPr lang="he-IL" sz="2000" dirty="0">
                <a:latin typeface="David" pitchFamily="34" charset="-79"/>
                <a:cs typeface="David" pitchFamily="34" charset="-79"/>
              </a:rPr>
              <a:t>ציוד המופעל במשמרת אחת - 20%</a:t>
            </a:r>
          </a:p>
          <a:p>
            <a:pPr marL="862013" indent="-350838" algn="just" rtl="1">
              <a:lnSpc>
                <a:spcPct val="150000"/>
              </a:lnSpc>
              <a:spcBef>
                <a:spcPts val="0"/>
              </a:spcBef>
              <a:tabLst>
                <a:tab pos="862013" algn="l"/>
              </a:tabLst>
            </a:pPr>
            <a:r>
              <a:rPr lang="he-IL" sz="2000" dirty="0">
                <a:latin typeface="David" pitchFamily="34" charset="-79"/>
                <a:cs typeface="David" pitchFamily="34" charset="-79"/>
              </a:rPr>
              <a:t>ציוד המופעל בשתי  משמרות - 30%</a:t>
            </a:r>
          </a:p>
          <a:p>
            <a:pPr marL="862013" indent="-350838" algn="just" rtl="1">
              <a:lnSpc>
                <a:spcPct val="150000"/>
              </a:lnSpc>
              <a:spcBef>
                <a:spcPts val="0"/>
              </a:spcBef>
              <a:spcAft>
                <a:spcPts val="600"/>
              </a:spcAft>
              <a:tabLst>
                <a:tab pos="862013" algn="l"/>
              </a:tabLst>
            </a:pPr>
            <a:r>
              <a:rPr lang="he-IL" sz="2000" dirty="0">
                <a:latin typeface="David" pitchFamily="34" charset="-79"/>
                <a:cs typeface="David" pitchFamily="34" charset="-79"/>
              </a:rPr>
              <a:t>ציוד המופעל בשלוש משמרות - 40%</a:t>
            </a:r>
          </a:p>
          <a:p>
            <a:pPr marL="339725" indent="-339725" algn="ctr" rtl="1" hangingPunct="0">
              <a:lnSpc>
                <a:spcPct val="150000"/>
              </a:lnSpc>
              <a:spcBef>
                <a:spcPts val="0"/>
              </a:spcBef>
            </a:pPr>
            <a:endParaRPr lang="he-IL" sz="1800" i="1" dirty="0">
              <a:latin typeface="David" pitchFamily="34" charset="-79"/>
              <a:cs typeface="David" pitchFamily="34" charset="-79"/>
            </a:endParaRPr>
          </a:p>
        </p:txBody>
      </p:sp>
      <p:sp>
        <p:nvSpPr>
          <p:cNvPr id="4" name="Slide Number Placeholder 3"/>
          <p:cNvSpPr>
            <a:spLocks noGrp="1"/>
          </p:cNvSpPr>
          <p:nvPr>
            <p:ph type="sldNum" sz="quarter" idx="12"/>
          </p:nvPr>
        </p:nvSpPr>
        <p:spPr/>
        <p:txBody>
          <a:bodyPr/>
          <a:lstStyle/>
          <a:p>
            <a:pPr>
              <a:defRPr/>
            </a:pPr>
            <a:fld id="{B30DD816-ED6D-423E-A6CD-5DDD3E9CA113}" type="slidenum">
              <a:rPr lang="en-GB" smtClean="0"/>
              <a:pPr>
                <a:defRPr/>
              </a:pPr>
              <a:t>16</a:t>
            </a:fld>
            <a:endParaRPr lang="en-GB" dirty="0"/>
          </a:p>
        </p:txBody>
      </p:sp>
    </p:spTree>
    <p:extLst>
      <p:ext uri="{BB962C8B-B14F-4D97-AF65-F5344CB8AC3E}">
        <p14:creationId xmlns:p14="http://schemas.microsoft.com/office/powerpoint/2010/main" val="19113458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30DD816-ED6D-423E-A6CD-5DDD3E9CA113}" type="slidenum">
              <a:rPr lang="en-GB" smtClean="0"/>
              <a:pPr>
                <a:defRPr/>
              </a:pPr>
              <a:t>17</a:t>
            </a:fld>
            <a:endParaRPr lang="en-GB" dirty="0"/>
          </a:p>
        </p:txBody>
      </p:sp>
      <p:sp>
        <p:nvSpPr>
          <p:cNvPr id="5" name="Title 1"/>
          <p:cNvSpPr txBox="1">
            <a:spLocks/>
          </p:cNvSpPr>
          <p:nvPr/>
        </p:nvSpPr>
        <p:spPr bwMode="auto">
          <a:xfrm>
            <a:off x="672353" y="152399"/>
            <a:ext cx="10892117" cy="958851"/>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lgn="r" rtl="1">
              <a:defRPr/>
            </a:pPr>
            <a:r>
              <a:rPr lang="he-IL" sz="3200" dirty="0">
                <a:solidFill>
                  <a:srgbClr val="DB171C"/>
                </a:solidFill>
                <a:latin typeface="+mj-lt"/>
                <a:ea typeface="+mj-ea"/>
                <a:cs typeface="+mj-cs"/>
              </a:rPr>
              <a:t>תקנות מס הכנסה  (תיאומים בשל אינפלציה) (שיעורי פחת). </a:t>
            </a:r>
            <a:endParaRPr lang="en-US" sz="3200" dirty="0">
              <a:solidFill>
                <a:srgbClr val="DB171C"/>
              </a:solidFill>
              <a:latin typeface="+mj-lt"/>
              <a:ea typeface="+mj-ea"/>
              <a:cs typeface="+mj-cs"/>
            </a:endParaRPr>
          </a:p>
        </p:txBody>
      </p:sp>
      <p:sp>
        <p:nvSpPr>
          <p:cNvPr id="6" name="Content Placeholder 5"/>
          <p:cNvSpPr>
            <a:spLocks noGrp="1"/>
          </p:cNvSpPr>
          <p:nvPr>
            <p:ph idx="1"/>
          </p:nvPr>
        </p:nvSpPr>
        <p:spPr>
          <a:xfrm>
            <a:off x="941294" y="1143000"/>
            <a:ext cx="10273553" cy="5109882"/>
          </a:xfrm>
        </p:spPr>
        <p:txBody>
          <a:bodyPr/>
          <a:lstStyle/>
          <a:p>
            <a:pPr algn="just" rtl="1">
              <a:lnSpc>
                <a:spcPct val="150000"/>
              </a:lnSpc>
              <a:buFont typeface="Wingdings" pitchFamily="2" charset="2"/>
              <a:buChar char="v"/>
            </a:pPr>
            <a:r>
              <a:rPr lang="he-IL" sz="2000" dirty="0">
                <a:latin typeface="David" pitchFamily="34" charset="-79"/>
                <a:cs typeface="David" pitchFamily="34" charset="-79"/>
              </a:rPr>
              <a:t>שיטת היתרה הפוחתת - חברה תעשייתית אשר בבעלותה ציוד כאמור, רשאית לבחור </a:t>
            </a:r>
            <a:r>
              <a:rPr lang="he-IL" sz="2000" u="sng" dirty="0">
                <a:latin typeface="David" pitchFamily="34" charset="-79"/>
                <a:cs typeface="David" pitchFamily="34" charset="-79"/>
              </a:rPr>
              <a:t>בשנת המס הראשונה</a:t>
            </a:r>
            <a:r>
              <a:rPr lang="he-IL" sz="2000" dirty="0">
                <a:latin typeface="David" pitchFamily="34" charset="-79"/>
                <a:cs typeface="David" pitchFamily="34" charset="-79"/>
              </a:rPr>
              <a:t> בה היא תובעת פחת בשל אותו הציוד, בין חישוב ליניארי לבין היתרה הפוחתת (50%-30%, 3-5 שנים). שיטת ההפחתה שתבחר החברה תחול למשך כל תקופת ההפחתה והחברה לא תוכל לחזור בה.</a:t>
            </a:r>
          </a:p>
          <a:p>
            <a:pPr algn="just" rtl="1">
              <a:lnSpc>
                <a:spcPct val="150000"/>
              </a:lnSpc>
              <a:buFont typeface="Wingdings" pitchFamily="2" charset="2"/>
              <a:buChar char="v"/>
            </a:pPr>
            <a:r>
              <a:rPr lang="he-IL" sz="2000" dirty="0">
                <a:latin typeface="David" pitchFamily="34" charset="-79"/>
                <a:cs typeface="David" pitchFamily="34" charset="-79"/>
              </a:rPr>
              <a:t>זכות בחירה בין תקנות אלה לתקנות פחת מכוח חוקי עידוד.</a:t>
            </a:r>
          </a:p>
          <a:p>
            <a:pPr algn="just" rtl="1">
              <a:lnSpc>
                <a:spcPct val="150000"/>
              </a:lnSpc>
              <a:buFont typeface="Wingdings" pitchFamily="2" charset="2"/>
              <a:buChar char="v"/>
            </a:pPr>
            <a:r>
              <a:rPr lang="he-IL" sz="2000" dirty="0">
                <a:latin typeface="David" pitchFamily="34" charset="-79"/>
                <a:cs typeface="David" pitchFamily="34" charset="-79"/>
              </a:rPr>
              <a:t>במידה ולא נקבעו הוראות לעניין שיעורי הפחת בתקנות אלה ובחוקי העידוד – בהתאם לתקנות </a:t>
            </a:r>
            <a:r>
              <a:rPr lang="he-IL" sz="2000" dirty="0" smtClean="0">
                <a:latin typeface="David" pitchFamily="34" charset="-79"/>
                <a:cs typeface="David" pitchFamily="34" charset="-79"/>
              </a:rPr>
              <a:t>הפחת.</a:t>
            </a:r>
            <a:endParaRPr lang="he-IL" sz="2000" dirty="0">
              <a:latin typeface="David" pitchFamily="34" charset="-79"/>
              <a:cs typeface="David" pitchFamily="34" charset="-79"/>
            </a:endParaRPr>
          </a:p>
          <a:p>
            <a:pPr algn="just" rtl="1">
              <a:lnSpc>
                <a:spcPct val="150000"/>
              </a:lnSpc>
              <a:buFont typeface="Wingdings" pitchFamily="2" charset="2"/>
              <a:buChar char="v"/>
            </a:pPr>
            <a:r>
              <a:rPr lang="he-IL" sz="2000" dirty="0" smtClean="0">
                <a:latin typeface="David" pitchFamily="34" charset="-79"/>
                <a:cs typeface="David" pitchFamily="34" charset="-79"/>
              </a:rPr>
              <a:t>הוראות התקנות, לעניין ציוד המשמש בתי מלון וציוד המשמש חברה תעשייתית, יחולו על נכסים שהשימוש בהם לראשונה החל עד </a:t>
            </a:r>
            <a:r>
              <a:rPr lang="he-IL" sz="2000" dirty="0">
                <a:latin typeface="David" pitchFamily="34" charset="-79"/>
                <a:cs typeface="David" pitchFamily="34" charset="-79"/>
              </a:rPr>
              <a:t>תום שנת 2013 (אלא אם כן תוארך התחולה).</a:t>
            </a:r>
          </a:p>
          <a:p>
            <a:pPr algn="just" rtl="1">
              <a:lnSpc>
                <a:spcPct val="150000"/>
              </a:lnSpc>
            </a:pPr>
            <a:endParaRPr lang="he-IL" sz="1800" dirty="0">
              <a:latin typeface="David" pitchFamily="34" charset="-79"/>
              <a:cs typeface="David" pitchFamily="34" charset="-79"/>
            </a:endParaRPr>
          </a:p>
        </p:txBody>
      </p:sp>
    </p:spTree>
    <p:extLst>
      <p:ext uri="{BB962C8B-B14F-4D97-AF65-F5344CB8AC3E}">
        <p14:creationId xmlns:p14="http://schemas.microsoft.com/office/powerpoint/2010/main" val="32186438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he-IL" sz="2800" dirty="0">
                <a:latin typeface="David" pitchFamily="34" charset="-79"/>
                <a:cs typeface="David" pitchFamily="34" charset="-79"/>
              </a:rPr>
              <a:t/>
            </a:r>
            <a:br>
              <a:rPr lang="he-IL" sz="2800" dirty="0">
                <a:latin typeface="David" pitchFamily="34" charset="-79"/>
                <a:cs typeface="David" pitchFamily="34" charset="-79"/>
              </a:rPr>
            </a:br>
            <a:r>
              <a:rPr lang="he-IL" sz="2800" dirty="0">
                <a:latin typeface="David" pitchFamily="34" charset="-79"/>
                <a:cs typeface="David" pitchFamily="34" charset="-79"/>
              </a:rPr>
              <a:t> </a:t>
            </a:r>
            <a:r>
              <a:rPr lang="he-IL" sz="3200" dirty="0">
                <a:solidFill>
                  <a:srgbClr val="DB171C"/>
                </a:solidFill>
              </a:rPr>
              <a:t>חוק לעידוד השקעות הון - "פחת מואץ"</a:t>
            </a:r>
            <a:br>
              <a:rPr lang="he-IL" sz="3200" dirty="0">
                <a:solidFill>
                  <a:srgbClr val="DB171C"/>
                </a:solidFill>
              </a:rPr>
            </a:br>
            <a:endParaRPr lang="en-US" sz="3200" dirty="0">
              <a:solidFill>
                <a:srgbClr val="DB171C"/>
              </a:solidFill>
            </a:endParaRPr>
          </a:p>
        </p:txBody>
      </p:sp>
      <p:sp>
        <p:nvSpPr>
          <p:cNvPr id="3" name="Content Placeholder 2"/>
          <p:cNvSpPr>
            <a:spLocks noGrp="1"/>
          </p:cNvSpPr>
          <p:nvPr>
            <p:ph idx="1"/>
          </p:nvPr>
        </p:nvSpPr>
        <p:spPr>
          <a:xfrm>
            <a:off x="1752601" y="1219200"/>
            <a:ext cx="8682037" cy="4876800"/>
          </a:xfrm>
        </p:spPr>
        <p:txBody>
          <a:bodyPr/>
          <a:lstStyle/>
          <a:p>
            <a:pPr algn="just" rtl="1">
              <a:lnSpc>
                <a:spcPct val="150000"/>
              </a:lnSpc>
              <a:buFont typeface="Wingdings" pitchFamily="2" charset="2"/>
              <a:buChar char="v"/>
            </a:pPr>
            <a:r>
              <a:rPr lang="he-IL" sz="2000" dirty="0">
                <a:latin typeface="David" pitchFamily="34" charset="-79"/>
                <a:cs typeface="David" pitchFamily="34" charset="-79"/>
              </a:rPr>
              <a:t>סעיף 42 - לגבי נכסים המשמשים במפעל, </a:t>
            </a:r>
            <a:r>
              <a:rPr lang="he-IL" sz="2000" u="sng" dirty="0">
                <a:latin typeface="David" pitchFamily="34" charset="-79"/>
                <a:cs typeface="David" pitchFamily="34" charset="-79"/>
              </a:rPr>
              <a:t>בחמש שנות המס הראשונות</a:t>
            </a:r>
            <a:r>
              <a:rPr lang="he-IL" sz="2000" dirty="0">
                <a:latin typeface="David" pitchFamily="34" charset="-79"/>
                <a:cs typeface="David" pitchFamily="34" charset="-79"/>
              </a:rPr>
              <a:t>, </a:t>
            </a:r>
            <a:r>
              <a:rPr lang="he-IL" sz="2000" dirty="0" smtClean="0">
                <a:latin typeface="David" pitchFamily="34" charset="-79"/>
                <a:cs typeface="David" pitchFamily="34" charset="-79"/>
              </a:rPr>
              <a:t>יותר פחת </a:t>
            </a:r>
            <a:r>
              <a:rPr lang="he-IL" sz="2000" dirty="0">
                <a:latin typeface="David" pitchFamily="34" charset="-79"/>
                <a:cs typeface="David" pitchFamily="34" charset="-79"/>
              </a:rPr>
              <a:t>מואץ כדלקמן:</a:t>
            </a:r>
          </a:p>
          <a:p>
            <a:pPr marL="574675" indent="-287338" algn="just" rtl="1">
              <a:lnSpc>
                <a:spcPct val="150000"/>
              </a:lnSpc>
              <a:buFont typeface="Wingdings" pitchFamily="2" charset="2"/>
              <a:buChar char="ü"/>
            </a:pPr>
            <a:r>
              <a:rPr lang="he-IL" sz="2000" dirty="0">
                <a:latin typeface="David" pitchFamily="34" charset="-79"/>
                <a:cs typeface="David" pitchFamily="34" charset="-79"/>
              </a:rPr>
              <a:t>מכונות וציוד - פחת בשיעור של 200% מהנקבע בתקנות הפחת. </a:t>
            </a:r>
          </a:p>
          <a:p>
            <a:pPr marL="577850" indent="-290513" algn="just" rtl="1">
              <a:lnSpc>
                <a:spcPct val="150000"/>
              </a:lnSpc>
              <a:buFont typeface="Wingdings" pitchFamily="2" charset="2"/>
              <a:buChar char="ü"/>
            </a:pPr>
            <a:r>
              <a:rPr lang="he-IL" sz="2000" dirty="0">
                <a:latin typeface="David" pitchFamily="34" charset="-79"/>
                <a:cs typeface="David" pitchFamily="34" charset="-79"/>
              </a:rPr>
              <a:t>מבנים - פחת בשיעור של 400% אך לא יותר מ- 20% מעלות הנכס.</a:t>
            </a:r>
          </a:p>
          <a:p>
            <a:pPr indent="-3175" algn="just" rtl="1">
              <a:lnSpc>
                <a:spcPct val="150000"/>
              </a:lnSpc>
              <a:spcAft>
                <a:spcPts val="1800"/>
              </a:spcAft>
            </a:pPr>
            <a:r>
              <a:rPr lang="he-IL" sz="2000" u="sng" dirty="0">
                <a:latin typeface="David" pitchFamily="34" charset="-79"/>
                <a:cs typeface="David" pitchFamily="34" charset="-79"/>
              </a:rPr>
              <a:t>חשוב לזכור</a:t>
            </a:r>
            <a:r>
              <a:rPr lang="he-IL" sz="2000" dirty="0">
                <a:latin typeface="David" pitchFamily="34" charset="-79"/>
                <a:cs typeface="David" pitchFamily="34" charset="-79"/>
              </a:rPr>
              <a:t> - הפחת המואץ הקבוע בחוק זה בא </a:t>
            </a:r>
            <a:r>
              <a:rPr lang="he-IL" sz="2000" u="sng" dirty="0">
                <a:latin typeface="David" pitchFamily="34" charset="-79"/>
                <a:cs typeface="David" pitchFamily="34" charset="-79"/>
              </a:rPr>
              <a:t>בנוסף</a:t>
            </a:r>
            <a:r>
              <a:rPr lang="he-IL" sz="2000" dirty="0">
                <a:latin typeface="David" pitchFamily="34" charset="-79"/>
                <a:cs typeface="David" pitchFamily="34" charset="-79"/>
              </a:rPr>
              <a:t> לפחת המוגדל בתקנות הפחת 1941 הניתנות בגין "כליה או בליה" או של "בית חרושת".</a:t>
            </a:r>
          </a:p>
          <a:p>
            <a:pPr algn="just" rtl="1">
              <a:lnSpc>
                <a:spcPct val="150000"/>
              </a:lnSpc>
              <a:buFont typeface="Wingdings" pitchFamily="2" charset="2"/>
              <a:buChar char="v"/>
            </a:pPr>
            <a:r>
              <a:rPr lang="he-IL" sz="2000" dirty="0">
                <a:latin typeface="David" pitchFamily="34" charset="-79"/>
                <a:cs typeface="David" pitchFamily="34" charset="-79"/>
              </a:rPr>
              <a:t>סעיף 43 - פחת בשיעור של 250% מהנקבע בתקנות הפחת על מכונות וציוד עקב </a:t>
            </a:r>
            <a:r>
              <a:rPr lang="he-IL" sz="2000" u="sng" dirty="0">
                <a:latin typeface="David" pitchFamily="34" charset="-79"/>
                <a:cs typeface="David" pitchFamily="34" charset="-79"/>
              </a:rPr>
              <a:t>'בלאי בלתי רגיל</a:t>
            </a:r>
            <a:r>
              <a:rPr lang="he-IL" sz="2000" dirty="0">
                <a:latin typeface="David" pitchFamily="34" charset="-79"/>
                <a:cs typeface="David" pitchFamily="34" charset="-79"/>
              </a:rPr>
              <a:t>' (בשל עבודה במשמרות או בתנאים קשים). </a:t>
            </a:r>
          </a:p>
          <a:p>
            <a:pPr algn="just" rtl="1">
              <a:lnSpc>
                <a:spcPct val="150000"/>
              </a:lnSpc>
              <a:buFont typeface="Wingdings" pitchFamily="2" charset="2"/>
              <a:buChar char="v"/>
            </a:pPr>
            <a:endParaRPr lang="he-IL" sz="2000" dirty="0">
              <a:latin typeface="David" pitchFamily="34" charset="-79"/>
              <a:cs typeface="David" pitchFamily="34" charset="-79"/>
            </a:endParaRPr>
          </a:p>
          <a:p>
            <a:pPr algn="just" rtl="1">
              <a:lnSpc>
                <a:spcPct val="150000"/>
              </a:lnSpc>
              <a:buFont typeface="Wingdings" pitchFamily="2" charset="2"/>
              <a:buChar char="v"/>
            </a:pPr>
            <a:endParaRPr lang="he-IL" sz="2000" dirty="0">
              <a:latin typeface="David" pitchFamily="34" charset="-79"/>
              <a:cs typeface="David" pitchFamily="34" charset="-79"/>
            </a:endParaRPr>
          </a:p>
          <a:p>
            <a:pPr algn="just" rtl="1">
              <a:lnSpc>
                <a:spcPct val="150000"/>
              </a:lnSpc>
            </a:pPr>
            <a:endParaRPr lang="he-IL" sz="2000" dirty="0">
              <a:latin typeface="David" pitchFamily="34" charset="-79"/>
              <a:cs typeface="David" pitchFamily="34" charset="-79"/>
            </a:endParaRPr>
          </a:p>
        </p:txBody>
      </p:sp>
      <p:sp>
        <p:nvSpPr>
          <p:cNvPr id="4" name="Slide Number Placeholder 3"/>
          <p:cNvSpPr>
            <a:spLocks noGrp="1"/>
          </p:cNvSpPr>
          <p:nvPr>
            <p:ph type="sldNum" sz="quarter" idx="12"/>
          </p:nvPr>
        </p:nvSpPr>
        <p:spPr/>
        <p:txBody>
          <a:bodyPr/>
          <a:lstStyle/>
          <a:p>
            <a:pPr>
              <a:defRPr/>
            </a:pPr>
            <a:fld id="{B30DD816-ED6D-423E-A6CD-5DDD3E9CA113}" type="slidenum">
              <a:rPr lang="en-GB" smtClean="0"/>
              <a:pPr>
                <a:defRPr/>
              </a:pPr>
              <a:t>18</a:t>
            </a:fld>
            <a:endParaRPr lang="en-GB" dirty="0"/>
          </a:p>
        </p:txBody>
      </p:sp>
    </p:spTree>
    <p:extLst>
      <p:ext uri="{BB962C8B-B14F-4D97-AF65-F5344CB8AC3E}">
        <p14:creationId xmlns:p14="http://schemas.microsoft.com/office/powerpoint/2010/main" val="27320664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B30DD816-ED6D-423E-A6CD-5DDD3E9CA113}" type="slidenum">
              <a:rPr lang="en-GB" smtClean="0"/>
              <a:pPr>
                <a:defRPr/>
              </a:pPr>
              <a:t>19</a:t>
            </a:fld>
            <a:endParaRPr lang="en-GB" dirty="0"/>
          </a:p>
        </p:txBody>
      </p:sp>
      <p:sp>
        <p:nvSpPr>
          <p:cNvPr id="5" name="Title 1"/>
          <p:cNvSpPr txBox="1">
            <a:spLocks/>
          </p:cNvSpPr>
          <p:nvPr/>
        </p:nvSpPr>
        <p:spPr bwMode="auto">
          <a:xfrm>
            <a:off x="1676400" y="152400"/>
            <a:ext cx="8839200" cy="792162"/>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lgn="r" rtl="1">
              <a:defRPr/>
            </a:pPr>
            <a:r>
              <a:rPr lang="he-IL" sz="2800" b="1" dirty="0">
                <a:solidFill>
                  <a:schemeClr val="bg1"/>
                </a:solidFill>
                <a:latin typeface="David" pitchFamily="34" charset="-79"/>
                <a:cs typeface="David" pitchFamily="34" charset="-79"/>
              </a:rPr>
              <a:t>בחירת שיעורי הפחת</a:t>
            </a:r>
            <a:endParaRPr lang="en-US" sz="2800" b="1" kern="0" dirty="0">
              <a:solidFill>
                <a:schemeClr val="bg1"/>
              </a:solidFill>
              <a:latin typeface="David" pitchFamily="34" charset="-79"/>
              <a:cs typeface="David" pitchFamily="34" charset="-79"/>
            </a:endParaRPr>
          </a:p>
        </p:txBody>
      </p:sp>
      <p:sp>
        <p:nvSpPr>
          <p:cNvPr id="6" name="Content Placeholder 5"/>
          <p:cNvSpPr>
            <a:spLocks noGrp="1"/>
          </p:cNvSpPr>
          <p:nvPr>
            <p:ph idx="1"/>
          </p:nvPr>
        </p:nvSpPr>
        <p:spPr>
          <a:xfrm>
            <a:off x="1752601" y="1143000"/>
            <a:ext cx="8682037" cy="5105400"/>
          </a:xfrm>
        </p:spPr>
        <p:txBody>
          <a:bodyPr>
            <a:normAutofit/>
          </a:bodyPr>
          <a:lstStyle/>
          <a:p>
            <a:pPr algn="just" rtl="1">
              <a:lnSpc>
                <a:spcPct val="150000"/>
              </a:lnSpc>
            </a:pPr>
            <a:r>
              <a:rPr lang="he-IL" sz="2000" u="sng" dirty="0">
                <a:latin typeface="David" pitchFamily="34" charset="-79"/>
                <a:cs typeface="David" pitchFamily="34" charset="-79"/>
              </a:rPr>
              <a:t>נישום רשאי לבחור בין שיעורי הפחת המופיעים ב-</a:t>
            </a:r>
          </a:p>
          <a:p>
            <a:pPr algn="just" rtl="1">
              <a:lnSpc>
                <a:spcPct val="150000"/>
              </a:lnSpc>
              <a:buFont typeface="Wingdings" pitchFamily="2" charset="2"/>
              <a:buChar char="v"/>
            </a:pPr>
            <a:r>
              <a:rPr lang="he-IL" sz="2000" dirty="0" smtClean="0">
                <a:latin typeface="David" pitchFamily="34" charset="-79"/>
                <a:cs typeface="David" pitchFamily="34" charset="-79"/>
              </a:rPr>
              <a:t>תקנות </a:t>
            </a:r>
            <a:r>
              <a:rPr lang="he-IL" sz="2000" dirty="0">
                <a:latin typeface="David" pitchFamily="34" charset="-79"/>
                <a:cs typeface="David" pitchFamily="34" charset="-79"/>
              </a:rPr>
              <a:t>הפחת 1941 (</a:t>
            </a:r>
            <a:r>
              <a:rPr lang="he-IL" sz="2000" dirty="0" err="1">
                <a:latin typeface="David" pitchFamily="34" charset="-79"/>
                <a:cs typeface="David" pitchFamily="34" charset="-79"/>
              </a:rPr>
              <a:t>עמ"ה</a:t>
            </a:r>
            <a:r>
              <a:rPr lang="he-IL" sz="2000" dirty="0">
                <a:latin typeface="David" pitchFamily="34" charset="-79"/>
                <a:cs typeface="David" pitchFamily="34" charset="-79"/>
              </a:rPr>
              <a:t> 509/04 הקודחים שבת בע"מ וביטול סעיף 3 בחוק התיאומים).</a:t>
            </a:r>
          </a:p>
          <a:p>
            <a:pPr algn="just" rtl="1">
              <a:lnSpc>
                <a:spcPct val="150000"/>
              </a:lnSpc>
              <a:buFont typeface="Wingdings" pitchFamily="2" charset="2"/>
              <a:buChar char="v"/>
            </a:pPr>
            <a:r>
              <a:rPr lang="he-IL" sz="2000" dirty="0">
                <a:latin typeface="David" pitchFamily="34" charset="-79"/>
                <a:cs typeface="David" pitchFamily="34" charset="-79"/>
              </a:rPr>
              <a:t>תקנות חוק התיאומים.</a:t>
            </a:r>
          </a:p>
          <a:p>
            <a:pPr algn="just" rtl="1">
              <a:lnSpc>
                <a:spcPct val="150000"/>
              </a:lnSpc>
              <a:buFont typeface="Wingdings" pitchFamily="2" charset="2"/>
              <a:buChar char="v"/>
            </a:pPr>
            <a:r>
              <a:rPr lang="he-IL" sz="2000" dirty="0">
                <a:latin typeface="David" pitchFamily="34" charset="-79"/>
                <a:cs typeface="David" pitchFamily="34" charset="-79"/>
              </a:rPr>
              <a:t>לחברות שחוקי העידוד חלים לגביהן - שיעורי הפחת בחוקי העידוד</a:t>
            </a:r>
            <a:r>
              <a:rPr lang="he-IL" sz="2000" dirty="0" smtClean="0">
                <a:latin typeface="David" pitchFamily="34" charset="-79"/>
                <a:cs typeface="David" pitchFamily="34" charset="-79"/>
              </a:rPr>
              <a:t>.</a:t>
            </a:r>
          </a:p>
          <a:p>
            <a:pPr marL="0" indent="0" algn="just" rtl="1">
              <a:lnSpc>
                <a:spcPct val="150000"/>
              </a:lnSpc>
              <a:buNone/>
            </a:pPr>
            <a:endParaRPr lang="he-IL" sz="2000" dirty="0">
              <a:latin typeface="David" pitchFamily="34" charset="-79"/>
              <a:cs typeface="David" pitchFamily="34" charset="-79"/>
            </a:endParaRPr>
          </a:p>
          <a:p>
            <a:pPr algn="r" rtl="1">
              <a:lnSpc>
                <a:spcPct val="150000"/>
              </a:lnSpc>
              <a:spcAft>
                <a:spcPts val="1200"/>
              </a:spcAft>
            </a:pPr>
            <a:r>
              <a:rPr lang="he-IL" sz="2000" dirty="0" smtClean="0">
                <a:latin typeface="David" pitchFamily="34" charset="-79"/>
                <a:cs typeface="David" pitchFamily="34" charset="-79"/>
              </a:rPr>
              <a:t>"</a:t>
            </a:r>
            <a:r>
              <a:rPr lang="he-IL" sz="2000" u="sng" dirty="0" err="1">
                <a:latin typeface="David" pitchFamily="34" charset="-79"/>
                <a:cs typeface="David" pitchFamily="34" charset="-79"/>
              </a:rPr>
              <a:t>זגזוג</a:t>
            </a:r>
            <a:r>
              <a:rPr lang="he-IL" sz="2000" u="sng" dirty="0">
                <a:latin typeface="David" pitchFamily="34" charset="-79"/>
                <a:cs typeface="David" pitchFamily="34" charset="-79"/>
              </a:rPr>
              <a:t>" בין תקנות הפחת השונות בין השנים – האם מותר? </a:t>
            </a:r>
            <a:endParaRPr lang="he-IL" sz="2000" u="sng" dirty="0">
              <a:solidFill>
                <a:srgbClr val="FF0000"/>
              </a:solidFill>
              <a:latin typeface="David" pitchFamily="34" charset="-79"/>
              <a:cs typeface="David" pitchFamily="34" charset="-79"/>
            </a:endParaRPr>
          </a:p>
          <a:p>
            <a:pPr algn="just" rtl="1">
              <a:lnSpc>
                <a:spcPct val="150000"/>
              </a:lnSpc>
              <a:buFont typeface="Wingdings" pitchFamily="2" charset="2"/>
              <a:buChar char="v"/>
            </a:pPr>
            <a:r>
              <a:rPr lang="he-IL" sz="2000" dirty="0">
                <a:latin typeface="David" pitchFamily="34" charset="-79"/>
                <a:cs typeface="David" pitchFamily="34" charset="-79"/>
              </a:rPr>
              <a:t>לא נקבע הסדר שלילי.</a:t>
            </a:r>
          </a:p>
          <a:p>
            <a:pPr algn="just" rtl="1">
              <a:lnSpc>
                <a:spcPct val="150000"/>
              </a:lnSpc>
              <a:buFont typeface="Wingdings" pitchFamily="2" charset="2"/>
              <a:buChar char="v"/>
            </a:pPr>
            <a:r>
              <a:rPr lang="he-IL" sz="2000" dirty="0">
                <a:latin typeface="David" pitchFamily="34" charset="-79"/>
                <a:cs typeface="David" pitchFamily="34" charset="-79"/>
              </a:rPr>
              <a:t>כל שנת מס בפני עצמה – סעיף 6 לפקודה.</a:t>
            </a:r>
          </a:p>
          <a:p>
            <a:pPr algn="r" rtl="1">
              <a:lnSpc>
                <a:spcPct val="150000"/>
              </a:lnSpc>
              <a:spcAft>
                <a:spcPts val="1200"/>
              </a:spcAft>
            </a:pPr>
            <a:endParaRPr lang="en-US" sz="1600" dirty="0">
              <a:latin typeface="David" pitchFamily="34" charset="-79"/>
              <a:cs typeface="David" pitchFamily="34" charset="-79"/>
            </a:endParaRPr>
          </a:p>
          <a:p>
            <a:pPr algn="r" rtl="1"/>
            <a:endParaRPr lang="en-US" dirty="0"/>
          </a:p>
        </p:txBody>
      </p:sp>
    </p:spTree>
    <p:extLst>
      <p:ext uri="{BB962C8B-B14F-4D97-AF65-F5344CB8AC3E}">
        <p14:creationId xmlns:p14="http://schemas.microsoft.com/office/powerpoint/2010/main" val="28421006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a:xfrm>
            <a:off x="1893888" y="152400"/>
            <a:ext cx="8545513" cy="792162"/>
          </a:xfrm>
        </p:spPr>
        <p:txBody>
          <a:bodyPr/>
          <a:lstStyle/>
          <a:p>
            <a:pPr algn="ctr" rtl="1" eaLnBrk="1" hangingPunct="1"/>
            <a:r>
              <a:rPr lang="he-IL" dirty="0">
                <a:solidFill>
                  <a:srgbClr val="DB171C"/>
                </a:solidFill>
              </a:rPr>
              <a:t>מבוא</a:t>
            </a:r>
            <a:r>
              <a:rPr lang="en-US" sz="2800" dirty="0"/>
              <a:t> </a:t>
            </a:r>
            <a:r>
              <a:rPr lang="he-IL" sz="2800" dirty="0"/>
              <a:t> </a:t>
            </a:r>
            <a:endParaRPr lang="en-US" sz="2800" dirty="0"/>
          </a:p>
        </p:txBody>
      </p:sp>
      <p:sp>
        <p:nvSpPr>
          <p:cNvPr id="36868" name="Rectangle 3"/>
          <p:cNvSpPr>
            <a:spLocks noGrp="1" noChangeArrowheads="1"/>
          </p:cNvSpPr>
          <p:nvPr>
            <p:ph idx="1"/>
          </p:nvPr>
        </p:nvSpPr>
        <p:spPr>
          <a:xfrm>
            <a:off x="847165" y="1143000"/>
            <a:ext cx="9609697" cy="5015753"/>
          </a:xfrm>
        </p:spPr>
        <p:txBody>
          <a:bodyPr>
            <a:noAutofit/>
          </a:bodyPr>
          <a:lstStyle/>
          <a:p>
            <a:pPr marL="457200" indent="-457200" algn="just" rtl="1">
              <a:lnSpc>
                <a:spcPct val="200000"/>
              </a:lnSpc>
              <a:spcBef>
                <a:spcPts val="1200"/>
              </a:spcBef>
              <a:spcAft>
                <a:spcPts val="1200"/>
              </a:spcAft>
              <a:buFont typeface="Wingdings" pitchFamily="2" charset="2"/>
              <a:buChar char="v"/>
            </a:pPr>
            <a:r>
              <a:rPr lang="he-IL" sz="2400" dirty="0" smtClean="0">
                <a:latin typeface="David" pitchFamily="34" charset="-79"/>
                <a:cs typeface="David" pitchFamily="34" charset="-79"/>
              </a:rPr>
              <a:t>"</a:t>
            </a:r>
            <a:r>
              <a:rPr lang="he-IL" sz="2400" dirty="0">
                <a:latin typeface="David" pitchFamily="34" charset="-79"/>
                <a:cs typeface="David" pitchFamily="34" charset="-79"/>
              </a:rPr>
              <a:t>כלל העקיבה" – בימ"ש העליון קבע בהלכת קבוצת השומרים :</a:t>
            </a:r>
          </a:p>
          <a:p>
            <a:pPr marL="0" indent="0" algn="just" rtl="1">
              <a:lnSpc>
                <a:spcPct val="200000"/>
              </a:lnSpc>
              <a:spcBef>
                <a:spcPts val="1200"/>
              </a:spcBef>
              <a:spcAft>
                <a:spcPts val="1200"/>
              </a:spcAft>
              <a:buNone/>
            </a:pPr>
            <a:r>
              <a:rPr lang="he-IL" sz="2400" smtClean="0">
                <a:latin typeface="David" pitchFamily="34" charset="-79"/>
                <a:cs typeface="David" pitchFamily="34" charset="-79"/>
              </a:rPr>
              <a:t>" </a:t>
            </a:r>
            <a:r>
              <a:rPr lang="he-IL" sz="2400" i="1" smtClean="0">
                <a:latin typeface="David" pitchFamily="34" charset="-79"/>
                <a:cs typeface="David" pitchFamily="34" charset="-79"/>
              </a:rPr>
              <a:t>ככלל</a:t>
            </a:r>
            <a:r>
              <a:rPr lang="he-IL" sz="2400" i="1" dirty="0">
                <a:latin typeface="David" pitchFamily="34" charset="-79"/>
                <a:cs typeface="David" pitchFamily="34" charset="-79"/>
              </a:rPr>
              <a:t>, מקבלת פקודת מס הכנסה את כללי החשבונאות המקובלים, אך כשהכללים אינם עולים בקנה אחד עם מדיניות המס של המחוקק - נפרדות הדרכים וחשבונאות המס המתאימה עצמה לדין, היא הקובעת" </a:t>
            </a:r>
            <a:endParaRPr lang="en-US" sz="2400" i="1" dirty="0">
              <a:latin typeface="David" pitchFamily="34" charset="-79"/>
              <a:cs typeface="David" pitchFamily="34" charset="-79"/>
            </a:endParaRPr>
          </a:p>
          <a:p>
            <a:pPr marL="457200" indent="-457200" algn="just" rtl="1">
              <a:lnSpc>
                <a:spcPct val="150000"/>
              </a:lnSpc>
              <a:spcBef>
                <a:spcPts val="1200"/>
              </a:spcBef>
              <a:spcAft>
                <a:spcPts val="1200"/>
              </a:spcAft>
              <a:buFont typeface="Wingdings" pitchFamily="2" charset="2"/>
              <a:buChar char="v"/>
            </a:pPr>
            <a:r>
              <a:rPr lang="he-IL" sz="2400" dirty="0">
                <a:solidFill>
                  <a:srgbClr val="C00000"/>
                </a:solidFill>
                <a:latin typeface="David" pitchFamily="34" charset="-79"/>
                <a:cs typeface="David" pitchFamily="34" charset="-79"/>
              </a:rPr>
              <a:t>בדיני המס קיימות הוראות ספציפיות לעניין ניכוי הוצאות פחת.  </a:t>
            </a:r>
          </a:p>
          <a:p>
            <a:pPr marL="457200" indent="-457200" algn="just" rtl="1">
              <a:lnSpc>
                <a:spcPct val="150000"/>
              </a:lnSpc>
              <a:spcBef>
                <a:spcPts val="1200"/>
              </a:spcBef>
              <a:spcAft>
                <a:spcPts val="1200"/>
              </a:spcAft>
              <a:buFont typeface="Wingdings" pitchFamily="2" charset="2"/>
              <a:buChar char="v"/>
            </a:pPr>
            <a:endParaRPr lang="he-IL" sz="2400" dirty="0">
              <a:latin typeface="David" pitchFamily="34" charset="-79"/>
              <a:cs typeface="David" pitchFamily="34" charset="-79"/>
            </a:endParaRPr>
          </a:p>
        </p:txBody>
      </p:sp>
      <p:sp>
        <p:nvSpPr>
          <p:cNvPr id="36866" name="Slide Number Placeholder 4"/>
          <p:cNvSpPr>
            <a:spLocks noGrp="1"/>
          </p:cNvSpPr>
          <p:nvPr>
            <p:ph type="sldNum" sz="quarter" idx="12"/>
          </p:nvPr>
        </p:nvSpPr>
        <p:spPr>
          <a:noFill/>
        </p:spPr>
        <p:txBody>
          <a:bodyPr/>
          <a:lstStyle/>
          <a:p>
            <a:fld id="{CDF553EF-0A8D-4B69-910E-7F8502919A3F}" type="slidenum">
              <a:rPr lang="en-GB" smtClean="0"/>
              <a:pPr/>
              <a:t>2</a:t>
            </a:fld>
            <a:endParaRPr lang="en-GB" dirty="0" smtClean="0"/>
          </a:p>
        </p:txBody>
      </p:sp>
    </p:spTree>
    <p:extLst>
      <p:ext uri="{BB962C8B-B14F-4D97-AF65-F5344CB8AC3E}">
        <p14:creationId xmlns:p14="http://schemas.microsoft.com/office/powerpoint/2010/main" val="34667359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8801" y="0"/>
            <a:ext cx="8545513" cy="792162"/>
          </a:xfrm>
        </p:spPr>
        <p:txBody>
          <a:bodyPr>
            <a:normAutofit/>
          </a:bodyPr>
          <a:lstStyle/>
          <a:p>
            <a:pPr algn="ctr" rtl="1"/>
            <a:r>
              <a:rPr lang="he-IL" sz="2900" dirty="0">
                <a:solidFill>
                  <a:srgbClr val="DB171C"/>
                </a:solidFill>
              </a:rPr>
              <a:t>"מקלטים"</a:t>
            </a:r>
            <a:endParaRPr lang="en-US" sz="2900" dirty="0">
              <a:solidFill>
                <a:srgbClr val="DB171C"/>
              </a:solidFill>
            </a:endParaRPr>
          </a:p>
        </p:txBody>
      </p:sp>
      <p:sp>
        <p:nvSpPr>
          <p:cNvPr id="4" name="Slide Number Placeholder 3"/>
          <p:cNvSpPr>
            <a:spLocks noGrp="1"/>
          </p:cNvSpPr>
          <p:nvPr>
            <p:ph type="sldNum" sz="quarter" idx="12"/>
          </p:nvPr>
        </p:nvSpPr>
        <p:spPr/>
        <p:txBody>
          <a:bodyPr/>
          <a:lstStyle/>
          <a:p>
            <a:pPr>
              <a:defRPr/>
            </a:pPr>
            <a:fld id="{B30DD816-ED6D-423E-A6CD-5DDD3E9CA113}" type="slidenum">
              <a:rPr lang="en-GB" smtClean="0"/>
              <a:pPr>
                <a:defRPr/>
              </a:pPr>
              <a:t>20</a:t>
            </a:fld>
            <a:endParaRPr lang="en-GB" dirty="0"/>
          </a:p>
        </p:txBody>
      </p:sp>
      <p:sp>
        <p:nvSpPr>
          <p:cNvPr id="7" name="Content Placeholder 6"/>
          <p:cNvSpPr>
            <a:spLocks noGrp="1"/>
          </p:cNvSpPr>
          <p:nvPr>
            <p:ph idx="1"/>
          </p:nvPr>
        </p:nvSpPr>
        <p:spPr>
          <a:xfrm>
            <a:off x="1707777" y="1219200"/>
            <a:ext cx="8726862" cy="5302624"/>
          </a:xfrm>
        </p:spPr>
        <p:txBody>
          <a:bodyPr/>
          <a:lstStyle/>
          <a:p>
            <a:pPr marL="339725" indent="-339725" algn="just" rtl="1">
              <a:lnSpc>
                <a:spcPct val="150000"/>
              </a:lnSpc>
              <a:spcBef>
                <a:spcPts val="1200"/>
              </a:spcBef>
              <a:spcAft>
                <a:spcPts val="1200"/>
              </a:spcAft>
              <a:buFont typeface="Wingdings" pitchFamily="2" charset="2"/>
              <a:buChar char="v"/>
            </a:pPr>
            <a:r>
              <a:rPr lang="he-IL" sz="2000" dirty="0">
                <a:latin typeface="David" pitchFamily="34" charset="-79"/>
                <a:cs typeface="David" pitchFamily="34" charset="-79"/>
              </a:rPr>
              <a:t>סעיף 17(7) לפקודת מ"ה קובע כי יותרו בניכוי:</a:t>
            </a:r>
          </a:p>
          <a:p>
            <a:pPr marL="0" indent="0" algn="ctr" rtl="1">
              <a:lnSpc>
                <a:spcPct val="150000"/>
              </a:lnSpc>
              <a:spcBef>
                <a:spcPts val="1200"/>
              </a:spcBef>
              <a:spcAft>
                <a:spcPts val="1200"/>
              </a:spcAft>
              <a:buNone/>
            </a:pPr>
            <a:r>
              <a:rPr lang="he-IL" sz="2000" b="1" dirty="0">
                <a:latin typeface="David" pitchFamily="34" charset="-79"/>
                <a:cs typeface="David" pitchFamily="34" charset="-79"/>
              </a:rPr>
              <a:t>"הוצאות בנקיטת אמצעי זהירות מפני התקפות מן האוויר"</a:t>
            </a:r>
          </a:p>
          <a:p>
            <a:pPr marL="339725" indent="-339725" algn="just" rtl="1">
              <a:lnSpc>
                <a:spcPct val="150000"/>
              </a:lnSpc>
              <a:spcBef>
                <a:spcPts val="1200"/>
              </a:spcBef>
              <a:spcAft>
                <a:spcPts val="1200"/>
              </a:spcAft>
              <a:buFont typeface="Wingdings" pitchFamily="2" charset="2"/>
              <a:buChar char="v"/>
            </a:pPr>
            <a:r>
              <a:rPr lang="he-IL" sz="2000" b="1" dirty="0" smtClean="0">
                <a:latin typeface="David" pitchFamily="34" charset="-79"/>
                <a:cs typeface="David" pitchFamily="34" charset="-79"/>
              </a:rPr>
              <a:t>בהלכת קולנוע </a:t>
            </a:r>
            <a:r>
              <a:rPr lang="he-IL" sz="2000" b="1" dirty="0">
                <a:latin typeface="David" pitchFamily="34" charset="-79"/>
                <a:cs typeface="David" pitchFamily="34" charset="-79"/>
              </a:rPr>
              <a:t>רינה </a:t>
            </a:r>
            <a:r>
              <a:rPr lang="he-IL" sz="2000" dirty="0">
                <a:latin typeface="David" pitchFamily="34" charset="-79"/>
                <a:cs typeface="David" pitchFamily="34" charset="-79"/>
              </a:rPr>
              <a:t>נקבע כי סעיף 17(7) בא להרחיב את העיקרון הכללי המשתמע מסעיף 17 רישא. מטרת ההוראה לעודד בנית אמצעים להגנה בפני התקפות מן </a:t>
            </a:r>
            <a:r>
              <a:rPr lang="he-IL" sz="2000" dirty="0" err="1">
                <a:latin typeface="David" pitchFamily="34" charset="-79"/>
                <a:cs typeface="David" pitchFamily="34" charset="-79"/>
              </a:rPr>
              <a:t>האויר</a:t>
            </a:r>
            <a:r>
              <a:rPr lang="he-IL" sz="2000" dirty="0">
                <a:latin typeface="David" pitchFamily="34" charset="-79"/>
                <a:cs typeface="David" pitchFamily="34" charset="-79"/>
              </a:rPr>
              <a:t>, ועל כן הוצאות בגין בנית מקלטים יותרו בניכוי באותה שנת מס. </a:t>
            </a:r>
          </a:p>
          <a:p>
            <a:pPr marL="339725" indent="-339725" algn="just" rtl="1">
              <a:lnSpc>
                <a:spcPct val="150000"/>
              </a:lnSpc>
              <a:spcBef>
                <a:spcPts val="1200"/>
              </a:spcBef>
              <a:spcAft>
                <a:spcPts val="1200"/>
              </a:spcAft>
            </a:pPr>
            <a:r>
              <a:rPr lang="he-IL" sz="2000" dirty="0">
                <a:latin typeface="David" pitchFamily="34" charset="-79"/>
                <a:cs typeface="David" pitchFamily="34" charset="-79"/>
              </a:rPr>
              <a:t>      יחד עם זאת, ההוצאה תותר רק למי שהוציא את ההוצאות בגין בנית המקלט ולא למי שקונה את המקלט בשלמותו. </a:t>
            </a:r>
          </a:p>
          <a:p>
            <a:pPr marL="339725" indent="-339725" algn="just" rtl="1">
              <a:lnSpc>
                <a:spcPct val="150000"/>
              </a:lnSpc>
              <a:spcBef>
                <a:spcPts val="1200"/>
              </a:spcBef>
              <a:spcAft>
                <a:spcPts val="1200"/>
              </a:spcAft>
              <a:buFont typeface="Wingdings" pitchFamily="2" charset="2"/>
              <a:buChar char="v"/>
            </a:pPr>
            <a:endParaRPr lang="he-IL" sz="2000" dirty="0">
              <a:latin typeface="David" pitchFamily="34" charset="-79"/>
              <a:cs typeface="David" pitchFamily="34" charset="-79"/>
            </a:endParaRPr>
          </a:p>
          <a:p>
            <a:pPr marL="339725" indent="-339725" algn="just" rtl="1">
              <a:lnSpc>
                <a:spcPct val="150000"/>
              </a:lnSpc>
            </a:pPr>
            <a:endParaRPr lang="he-IL" sz="2000" dirty="0">
              <a:solidFill>
                <a:srgbClr val="FF0000"/>
              </a:solidFill>
              <a:latin typeface="David" pitchFamily="34" charset="-79"/>
              <a:cs typeface="David" pitchFamily="34" charset="-79"/>
            </a:endParaRPr>
          </a:p>
        </p:txBody>
      </p:sp>
    </p:spTree>
    <p:extLst>
      <p:ext uri="{BB962C8B-B14F-4D97-AF65-F5344CB8AC3E}">
        <p14:creationId xmlns:p14="http://schemas.microsoft.com/office/powerpoint/2010/main" val="36622627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21975" y="1398494"/>
            <a:ext cx="10179425" cy="4800600"/>
          </a:xfrm>
        </p:spPr>
        <p:txBody>
          <a:bodyPr/>
          <a:lstStyle/>
          <a:p>
            <a:pPr algn="just" rtl="1">
              <a:lnSpc>
                <a:spcPct val="150000"/>
              </a:lnSpc>
              <a:spcBef>
                <a:spcPts val="0"/>
              </a:spcBef>
              <a:buFont typeface="Wingdings" pitchFamily="2" charset="2"/>
              <a:buChar char="v"/>
            </a:pPr>
            <a:r>
              <a:rPr lang="he-IL" sz="2000" dirty="0">
                <a:latin typeface="David" pitchFamily="34" charset="-79"/>
                <a:cs typeface="David" pitchFamily="34" charset="-79"/>
              </a:rPr>
              <a:t>הוצאות להתאמת המושכר  - הוצאות שהוציא </a:t>
            </a:r>
            <a:r>
              <a:rPr lang="he-IL" sz="2000" u="sng" dirty="0">
                <a:latin typeface="David" pitchFamily="34" charset="-79"/>
                <a:cs typeface="David" pitchFamily="34" charset="-79"/>
              </a:rPr>
              <a:t>השוכר</a:t>
            </a:r>
            <a:r>
              <a:rPr lang="he-IL" sz="2000" dirty="0">
                <a:latin typeface="David" pitchFamily="34" charset="-79"/>
                <a:cs typeface="David" pitchFamily="34" charset="-79"/>
              </a:rPr>
              <a:t> או </a:t>
            </a:r>
            <a:r>
              <a:rPr lang="he-IL" sz="2000" u="sng" dirty="0">
                <a:latin typeface="David" pitchFamily="34" charset="-79"/>
                <a:cs typeface="David" pitchFamily="34" charset="-79"/>
              </a:rPr>
              <a:t>המשכיר</a:t>
            </a:r>
            <a:r>
              <a:rPr lang="he-IL" sz="2000" dirty="0">
                <a:latin typeface="David" pitchFamily="34" charset="-79"/>
                <a:cs typeface="David" pitchFamily="34" charset="-79"/>
              </a:rPr>
              <a:t> (בתנאי שהנכס משמש בידיו בייצור הכנסה מדמי שכירות)  לצורך התאמת המושכר לשימושו  של השוכר לצורך ייצור הכנסתו של השוכר.</a:t>
            </a:r>
          </a:p>
          <a:p>
            <a:pPr algn="just" rtl="1">
              <a:lnSpc>
                <a:spcPct val="150000"/>
              </a:lnSpc>
              <a:spcBef>
                <a:spcPts val="0"/>
              </a:spcBef>
              <a:buFont typeface="Wingdings" pitchFamily="2" charset="2"/>
              <a:buChar char="v"/>
            </a:pPr>
            <a:r>
              <a:rPr lang="he-IL" sz="2000" dirty="0">
                <a:latin typeface="David" pitchFamily="34" charset="-79"/>
                <a:cs typeface="David" pitchFamily="34" charset="-79"/>
              </a:rPr>
              <a:t>הוצאות להתאמת המושכר יופחתו בשיעור של 10%, במידה והשכירות קצרה יותר, בתום תקופת שכירות ופינוי המושכר תותר  </a:t>
            </a:r>
            <a:r>
              <a:rPr lang="he-IL" sz="2000" u="sng" dirty="0">
                <a:latin typeface="David" pitchFamily="34" charset="-79"/>
                <a:cs typeface="David" pitchFamily="34" charset="-79"/>
              </a:rPr>
              <a:t>לשוכר</a:t>
            </a:r>
            <a:r>
              <a:rPr lang="he-IL" sz="2000" dirty="0">
                <a:latin typeface="David" pitchFamily="34" charset="-79"/>
                <a:cs typeface="David" pitchFamily="34" charset="-79"/>
              </a:rPr>
              <a:t> בניכוי יתרת ההשקעה כהוצאה שוטפת. </a:t>
            </a:r>
          </a:p>
          <a:p>
            <a:pPr algn="just" rtl="1">
              <a:lnSpc>
                <a:spcPct val="150000"/>
              </a:lnSpc>
              <a:spcBef>
                <a:spcPts val="0"/>
              </a:spcBef>
              <a:buFont typeface="Wingdings" pitchFamily="2" charset="2"/>
              <a:buChar char="v"/>
            </a:pPr>
            <a:r>
              <a:rPr lang="he-IL" sz="2000" dirty="0">
                <a:latin typeface="David" pitchFamily="34" charset="-79"/>
                <a:cs typeface="David" pitchFamily="34" charset="-79"/>
              </a:rPr>
              <a:t>התנאים לניכוי ההוצאה – </a:t>
            </a:r>
          </a:p>
          <a:p>
            <a:pPr marL="627063" indent="-287338" algn="just" rtl="1">
              <a:lnSpc>
                <a:spcPct val="150000"/>
              </a:lnSpc>
              <a:spcBef>
                <a:spcPts val="0"/>
              </a:spcBef>
              <a:buFont typeface="Wingdings" pitchFamily="2" charset="2"/>
              <a:buChar char="ü"/>
            </a:pPr>
            <a:r>
              <a:rPr lang="he-IL" sz="2000" dirty="0">
                <a:latin typeface="David" pitchFamily="34" charset="-79"/>
                <a:cs typeface="David" pitchFamily="34" charset="-79"/>
              </a:rPr>
              <a:t>המושכר הינו בניין שבנייתו הסתיימה.</a:t>
            </a:r>
          </a:p>
          <a:p>
            <a:pPr marL="627063" indent="-287338" algn="just" rtl="1">
              <a:lnSpc>
                <a:spcPct val="150000"/>
              </a:lnSpc>
              <a:spcBef>
                <a:spcPts val="0"/>
              </a:spcBef>
              <a:buFont typeface="Wingdings" pitchFamily="2" charset="2"/>
              <a:buChar char="ü"/>
            </a:pPr>
            <a:r>
              <a:rPr lang="he-IL" sz="2000" dirty="0">
                <a:latin typeface="David" pitchFamily="34" charset="-79"/>
                <a:cs typeface="David" pitchFamily="34" charset="-79"/>
              </a:rPr>
              <a:t>תקופת השכירות אינה עולה על 25 שנים. </a:t>
            </a:r>
          </a:p>
          <a:p>
            <a:pPr marL="627063" indent="-287338" algn="just" rtl="1">
              <a:lnSpc>
                <a:spcPct val="150000"/>
              </a:lnSpc>
              <a:spcBef>
                <a:spcPts val="0"/>
              </a:spcBef>
              <a:buFont typeface="Wingdings" pitchFamily="2" charset="2"/>
              <a:buChar char="ü"/>
            </a:pPr>
            <a:r>
              <a:rPr lang="he-IL" sz="2000" dirty="0">
                <a:latin typeface="David" pitchFamily="34" charset="-79"/>
                <a:cs typeface="David" pitchFamily="34" charset="-79"/>
              </a:rPr>
              <a:t>השוכר אינו קרוב של המשכיר כהגדרתו בסעיף 76.</a:t>
            </a:r>
          </a:p>
          <a:p>
            <a:pPr marL="627063" indent="-287338" algn="just" rtl="1">
              <a:lnSpc>
                <a:spcPct val="150000"/>
              </a:lnSpc>
              <a:spcBef>
                <a:spcPts val="0"/>
              </a:spcBef>
              <a:buFont typeface="Wingdings" pitchFamily="2" charset="2"/>
              <a:buChar char="ü"/>
            </a:pPr>
            <a:r>
              <a:rPr lang="he-IL" sz="2000" dirty="0">
                <a:latin typeface="David" pitchFamily="34" charset="-79"/>
                <a:cs typeface="David" pitchFamily="34" charset="-79"/>
              </a:rPr>
              <a:t>השוכר והמשכיר אינם בעלי שליטה זה בזה ואין אדם אשר בעל שליטה בשניהם.</a:t>
            </a:r>
          </a:p>
          <a:p>
            <a:pPr marL="339725" indent="-339725" algn="r" rtl="1">
              <a:lnSpc>
                <a:spcPct val="150000"/>
              </a:lnSpc>
              <a:spcBef>
                <a:spcPts val="0"/>
              </a:spcBef>
            </a:pPr>
            <a:endParaRPr lang="he-IL" sz="2000" dirty="0">
              <a:latin typeface="David" pitchFamily="34" charset="-79"/>
              <a:cs typeface="David" pitchFamily="34" charset="-79"/>
            </a:endParaRPr>
          </a:p>
          <a:p>
            <a:pPr algn="r" rtl="1">
              <a:lnSpc>
                <a:spcPct val="150000"/>
              </a:lnSpc>
            </a:pPr>
            <a:endParaRPr lang="en-US" sz="2000" dirty="0">
              <a:latin typeface="David" pitchFamily="34" charset="-79"/>
              <a:cs typeface="David" pitchFamily="34" charset="-79"/>
            </a:endParaRPr>
          </a:p>
        </p:txBody>
      </p:sp>
      <p:sp>
        <p:nvSpPr>
          <p:cNvPr id="4" name="Slide Number Placeholder 3"/>
          <p:cNvSpPr>
            <a:spLocks noGrp="1"/>
          </p:cNvSpPr>
          <p:nvPr>
            <p:ph type="sldNum" sz="quarter" idx="12"/>
          </p:nvPr>
        </p:nvSpPr>
        <p:spPr/>
        <p:txBody>
          <a:bodyPr/>
          <a:lstStyle/>
          <a:p>
            <a:pPr>
              <a:defRPr/>
            </a:pPr>
            <a:fld id="{B30DD816-ED6D-423E-A6CD-5DDD3E9CA113}" type="slidenum">
              <a:rPr lang="en-GB" smtClean="0"/>
              <a:pPr>
                <a:defRPr/>
              </a:pPr>
              <a:t>21</a:t>
            </a:fld>
            <a:endParaRPr lang="en-GB" dirty="0"/>
          </a:p>
        </p:txBody>
      </p:sp>
      <p:sp>
        <p:nvSpPr>
          <p:cNvPr id="6" name="Title 1"/>
          <p:cNvSpPr>
            <a:spLocks noGrp="1"/>
          </p:cNvSpPr>
          <p:nvPr>
            <p:ph type="title"/>
          </p:nvPr>
        </p:nvSpPr>
        <p:spPr>
          <a:xfrm>
            <a:off x="107576" y="152400"/>
            <a:ext cx="11967883" cy="1447800"/>
          </a:xfrm>
        </p:spPr>
        <p:txBody>
          <a:bodyPr>
            <a:normAutofit fontScale="90000"/>
          </a:bodyPr>
          <a:lstStyle/>
          <a:p>
            <a:pPr algn="ctr" rtl="1"/>
            <a:r>
              <a:rPr lang="he-IL" sz="2800" dirty="0">
                <a:latin typeface="David" pitchFamily="34" charset="-79"/>
                <a:cs typeface="David" pitchFamily="34" charset="-79"/>
              </a:rPr>
              <a:t/>
            </a:r>
            <a:br>
              <a:rPr lang="he-IL" sz="2800" dirty="0">
                <a:latin typeface="David" pitchFamily="34" charset="-79"/>
                <a:cs typeface="David" pitchFamily="34" charset="-79"/>
              </a:rPr>
            </a:br>
            <a:r>
              <a:rPr lang="he-IL" sz="3200" dirty="0">
                <a:latin typeface="David" pitchFamily="34" charset="-79"/>
                <a:cs typeface="David" pitchFamily="34" charset="-79"/>
              </a:rPr>
              <a:t> </a:t>
            </a:r>
            <a:r>
              <a:rPr lang="he-IL" sz="3200" dirty="0">
                <a:solidFill>
                  <a:srgbClr val="DB171C"/>
                </a:solidFill>
              </a:rPr>
              <a:t>"שיפורים במושכר"</a:t>
            </a:r>
            <a:r>
              <a:rPr lang="he-IL" sz="3200" dirty="0">
                <a:latin typeface="David" pitchFamily="34" charset="-79"/>
                <a:cs typeface="David" pitchFamily="34" charset="-79"/>
              </a:rPr>
              <a:t/>
            </a:r>
            <a:br>
              <a:rPr lang="he-IL" sz="3200" dirty="0">
                <a:latin typeface="David" pitchFamily="34" charset="-79"/>
                <a:cs typeface="David" pitchFamily="34" charset="-79"/>
              </a:rPr>
            </a:br>
            <a:r>
              <a:rPr lang="he-IL" sz="3200" dirty="0">
                <a:solidFill>
                  <a:srgbClr val="DB171C"/>
                </a:solidFill>
              </a:rPr>
              <a:t> </a:t>
            </a:r>
            <a:r>
              <a:rPr lang="he-IL" sz="3100" dirty="0">
                <a:solidFill>
                  <a:srgbClr val="DB171C"/>
                </a:solidFill>
              </a:rPr>
              <a:t>תקנות מ"ה (כללים בדבר ניכוי הוצאות להתאמת מושכר), </a:t>
            </a:r>
            <a:r>
              <a:rPr lang="he-IL" sz="3100" dirty="0" err="1">
                <a:solidFill>
                  <a:srgbClr val="DB171C"/>
                </a:solidFill>
              </a:rPr>
              <a:t>התשנ"ח</a:t>
            </a:r>
            <a:r>
              <a:rPr lang="he-IL" sz="3100" dirty="0">
                <a:solidFill>
                  <a:srgbClr val="DB171C"/>
                </a:solidFill>
              </a:rPr>
              <a:t> – 1998. </a:t>
            </a:r>
            <a:br>
              <a:rPr lang="he-IL" sz="3100" dirty="0">
                <a:solidFill>
                  <a:srgbClr val="DB171C"/>
                </a:solidFill>
              </a:rPr>
            </a:br>
            <a:endParaRPr lang="en-US" sz="3100" dirty="0">
              <a:solidFill>
                <a:srgbClr val="DB171C"/>
              </a:solidFill>
            </a:endParaRPr>
          </a:p>
        </p:txBody>
      </p:sp>
    </p:spTree>
    <p:extLst>
      <p:ext uri="{BB962C8B-B14F-4D97-AF65-F5344CB8AC3E}">
        <p14:creationId xmlns:p14="http://schemas.microsoft.com/office/powerpoint/2010/main" val="1234947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2"/>
            <a:ext cx="9144000" cy="3100013"/>
          </a:xfrm>
        </p:spPr>
        <p:txBody>
          <a:bodyPr>
            <a:normAutofit fontScale="90000"/>
          </a:bodyPr>
          <a:lstStyle/>
          <a:p>
            <a:r>
              <a:rPr lang="he-IL" dirty="0" smtClean="0">
                <a:solidFill>
                  <a:srgbClr val="DB171C"/>
                </a:solidFill>
              </a:rPr>
              <a:t/>
            </a:r>
            <a:br>
              <a:rPr lang="he-IL" dirty="0" smtClean="0">
                <a:solidFill>
                  <a:srgbClr val="DB171C"/>
                </a:solidFill>
              </a:rPr>
            </a:br>
            <a:r>
              <a:rPr lang="he-IL" dirty="0">
                <a:solidFill>
                  <a:srgbClr val="DB171C"/>
                </a:solidFill>
              </a:rPr>
              <a:t/>
            </a:r>
            <a:br>
              <a:rPr lang="he-IL" dirty="0">
                <a:solidFill>
                  <a:srgbClr val="DB171C"/>
                </a:solidFill>
              </a:rPr>
            </a:br>
            <a:r>
              <a:rPr lang="he-IL" dirty="0" smtClean="0">
                <a:solidFill>
                  <a:srgbClr val="DB171C"/>
                </a:solidFill>
              </a:rPr>
              <a:t/>
            </a:r>
            <a:br>
              <a:rPr lang="he-IL" dirty="0" smtClean="0">
                <a:solidFill>
                  <a:srgbClr val="DB171C"/>
                </a:solidFill>
              </a:rPr>
            </a:br>
            <a:r>
              <a:rPr lang="he-IL" dirty="0" smtClean="0">
                <a:solidFill>
                  <a:srgbClr val="DB171C"/>
                </a:solidFill>
              </a:rPr>
              <a:t>מוניטין </a:t>
            </a:r>
            <a:endParaRPr lang="en-US" dirty="0">
              <a:solidFill>
                <a:srgbClr val="DB171C"/>
              </a:solidFill>
            </a:endParaRPr>
          </a:p>
        </p:txBody>
      </p:sp>
      <p:sp>
        <p:nvSpPr>
          <p:cNvPr id="3" name="כותרת משנה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0550770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he-IL" sz="2900" dirty="0">
                <a:solidFill>
                  <a:srgbClr val="DB171C"/>
                </a:solidFill>
              </a:rPr>
              <a:t>הפחתת מוניטין</a:t>
            </a:r>
            <a:r>
              <a:rPr lang="en-US" sz="2900" dirty="0">
                <a:solidFill>
                  <a:srgbClr val="DB171C"/>
                </a:solidFill>
              </a:rPr>
              <a:t>  </a:t>
            </a:r>
            <a:r>
              <a:rPr lang="he-IL" sz="2900" dirty="0">
                <a:solidFill>
                  <a:srgbClr val="DB171C"/>
                </a:solidFill>
              </a:rPr>
              <a:t>בדיני המס</a:t>
            </a:r>
            <a:endParaRPr lang="en-US" sz="2900" dirty="0">
              <a:solidFill>
                <a:srgbClr val="DB171C"/>
              </a:solidFill>
            </a:endParaRPr>
          </a:p>
        </p:txBody>
      </p:sp>
      <p:sp>
        <p:nvSpPr>
          <p:cNvPr id="3" name="Content Placeholder 2"/>
          <p:cNvSpPr>
            <a:spLocks noGrp="1"/>
          </p:cNvSpPr>
          <p:nvPr>
            <p:ph idx="1"/>
          </p:nvPr>
        </p:nvSpPr>
        <p:spPr>
          <a:xfrm>
            <a:off x="995083" y="1295400"/>
            <a:ext cx="10206318" cy="5060950"/>
          </a:xfrm>
        </p:spPr>
        <p:txBody>
          <a:bodyPr/>
          <a:lstStyle/>
          <a:p>
            <a:pPr algn="r" rtl="1">
              <a:lnSpc>
                <a:spcPct val="150000"/>
              </a:lnSpc>
              <a:spcBef>
                <a:spcPts val="600"/>
              </a:spcBef>
              <a:spcAft>
                <a:spcPts val="600"/>
              </a:spcAft>
              <a:buFont typeface="Wingdings" pitchFamily="2" charset="2"/>
              <a:buChar char="v"/>
            </a:pPr>
            <a:r>
              <a:rPr lang="he-IL" sz="2000" dirty="0">
                <a:latin typeface="David" pitchFamily="34" charset="-79"/>
                <a:cs typeface="David" pitchFamily="34" charset="-79"/>
              </a:rPr>
              <a:t>תקנות מס הכנסה (שיעור פחת למוניטין), </a:t>
            </a:r>
            <a:r>
              <a:rPr lang="he-IL" sz="2000" dirty="0" err="1">
                <a:latin typeface="David" pitchFamily="34" charset="-79"/>
                <a:cs typeface="David" pitchFamily="34" charset="-79"/>
              </a:rPr>
              <a:t>התשס"ג</a:t>
            </a:r>
            <a:r>
              <a:rPr lang="he-IL" sz="2000" dirty="0">
                <a:latin typeface="David" pitchFamily="34" charset="-79"/>
                <a:cs typeface="David" pitchFamily="34" charset="-79"/>
              </a:rPr>
              <a:t> 2003 מתירות בניכוי הוצאות פחת בשיעור של 10% למוניטין ששולם בעד רכישתו בכפוף לתנאים הבאים:</a:t>
            </a:r>
          </a:p>
          <a:p>
            <a:pPr algn="r" rtl="1">
              <a:lnSpc>
                <a:spcPct val="150000"/>
              </a:lnSpc>
              <a:spcBef>
                <a:spcPts val="600"/>
              </a:spcBef>
              <a:spcAft>
                <a:spcPts val="600"/>
              </a:spcAft>
              <a:buFont typeface="Wingdings" pitchFamily="2" charset="2"/>
              <a:buChar char="ü"/>
            </a:pPr>
            <a:r>
              <a:rPr lang="he-IL" sz="2000" dirty="0">
                <a:latin typeface="David" pitchFamily="34" charset="-79"/>
                <a:cs typeface="David" pitchFamily="34" charset="-79"/>
              </a:rPr>
              <a:t>במידה והמוניטין נרכש מקרוב או מתושב חוץ  - הרכישה נעשתה בתום לב ומטעמים עסקיים בלבד ורכישתו הייתה חיונית לצורך ייצור הכנסה.</a:t>
            </a:r>
          </a:p>
          <a:p>
            <a:pPr algn="r" rtl="1">
              <a:lnSpc>
                <a:spcPct val="150000"/>
              </a:lnSpc>
              <a:spcBef>
                <a:spcPts val="600"/>
              </a:spcBef>
              <a:spcAft>
                <a:spcPts val="600"/>
              </a:spcAft>
              <a:buFont typeface="Wingdings" pitchFamily="2" charset="2"/>
              <a:buChar char="ü"/>
            </a:pPr>
            <a:r>
              <a:rPr lang="he-IL" sz="2000" dirty="0">
                <a:latin typeface="David" pitchFamily="34" charset="-79"/>
                <a:cs typeface="David" pitchFamily="34" charset="-79"/>
              </a:rPr>
              <a:t>לא ניתן לבצע שיחלוף בהתאם להוראות סעיף 96 לפקודה למוניטין. </a:t>
            </a:r>
          </a:p>
          <a:p>
            <a:pPr algn="r" rtl="1">
              <a:lnSpc>
                <a:spcPct val="150000"/>
              </a:lnSpc>
              <a:spcBef>
                <a:spcPts val="600"/>
              </a:spcBef>
              <a:spcAft>
                <a:spcPts val="600"/>
              </a:spcAft>
              <a:buFont typeface="Wingdings" pitchFamily="2" charset="2"/>
              <a:buChar char="ü"/>
            </a:pPr>
            <a:r>
              <a:rPr lang="he-IL" sz="2000" dirty="0">
                <a:latin typeface="David" pitchFamily="34" charset="-79"/>
                <a:cs typeface="David" pitchFamily="34" charset="-79"/>
              </a:rPr>
              <a:t>המוניטין נרכש לאחר 1.7.2003. </a:t>
            </a:r>
          </a:p>
          <a:p>
            <a:pPr algn="r" rtl="1">
              <a:lnSpc>
                <a:spcPct val="150000"/>
              </a:lnSpc>
              <a:spcBef>
                <a:spcPts val="600"/>
              </a:spcBef>
              <a:spcAft>
                <a:spcPts val="600"/>
              </a:spcAft>
              <a:buFont typeface="Wingdings" pitchFamily="2" charset="2"/>
              <a:buChar char="ü"/>
            </a:pPr>
            <a:r>
              <a:rPr lang="he-IL" sz="2000" dirty="0">
                <a:latin typeface="David" pitchFamily="34" charset="-79"/>
                <a:cs typeface="David" pitchFamily="34" charset="-79"/>
              </a:rPr>
              <a:t>לא ניתן לקבל פחת מואץ למוניטין.</a:t>
            </a:r>
          </a:p>
          <a:p>
            <a:pPr algn="r" rtl="1">
              <a:lnSpc>
                <a:spcPct val="150000"/>
              </a:lnSpc>
              <a:spcBef>
                <a:spcPts val="600"/>
              </a:spcBef>
              <a:spcAft>
                <a:spcPts val="600"/>
              </a:spcAft>
              <a:buFont typeface="Wingdings" pitchFamily="2" charset="2"/>
              <a:buChar char="v"/>
            </a:pPr>
            <a:endParaRPr lang="he-IL" sz="2000" dirty="0">
              <a:latin typeface="David" pitchFamily="34" charset="-79"/>
              <a:cs typeface="David" pitchFamily="34" charset="-79"/>
            </a:endParaRPr>
          </a:p>
          <a:p>
            <a:pPr algn="r" rtl="1">
              <a:lnSpc>
                <a:spcPct val="150000"/>
              </a:lnSpc>
              <a:buFont typeface="Wingdings" pitchFamily="2" charset="2"/>
              <a:buChar char="v"/>
            </a:pPr>
            <a:endParaRPr lang="en-US" sz="2000" dirty="0">
              <a:latin typeface="David" pitchFamily="34" charset="-79"/>
              <a:cs typeface="David" pitchFamily="34" charset="-79"/>
            </a:endParaRPr>
          </a:p>
        </p:txBody>
      </p:sp>
      <p:sp>
        <p:nvSpPr>
          <p:cNvPr id="4" name="Slide Number Placeholder 3"/>
          <p:cNvSpPr>
            <a:spLocks noGrp="1"/>
          </p:cNvSpPr>
          <p:nvPr>
            <p:ph type="sldNum" sz="quarter" idx="12"/>
          </p:nvPr>
        </p:nvSpPr>
        <p:spPr/>
        <p:txBody>
          <a:bodyPr/>
          <a:lstStyle/>
          <a:p>
            <a:pPr>
              <a:defRPr/>
            </a:pPr>
            <a:fld id="{B30DD816-ED6D-423E-A6CD-5DDD3E9CA113}" type="slidenum">
              <a:rPr lang="en-GB" smtClean="0"/>
              <a:pPr>
                <a:defRPr/>
              </a:pPr>
              <a:t>23</a:t>
            </a:fld>
            <a:endParaRPr lang="en-GB" dirty="0"/>
          </a:p>
        </p:txBody>
      </p:sp>
    </p:spTree>
    <p:extLst>
      <p:ext uri="{BB962C8B-B14F-4D97-AF65-F5344CB8AC3E}">
        <p14:creationId xmlns:p14="http://schemas.microsoft.com/office/powerpoint/2010/main" val="369238961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he-IL" sz="2900" dirty="0">
                <a:solidFill>
                  <a:srgbClr val="DB171C"/>
                </a:solidFill>
              </a:rPr>
              <a:t>מוניטין בדיני המס</a:t>
            </a:r>
            <a:endParaRPr lang="en-US" sz="2900" dirty="0">
              <a:solidFill>
                <a:srgbClr val="DB171C"/>
              </a:solidFill>
            </a:endParaRPr>
          </a:p>
        </p:txBody>
      </p:sp>
      <p:sp>
        <p:nvSpPr>
          <p:cNvPr id="3" name="Content Placeholder 2"/>
          <p:cNvSpPr>
            <a:spLocks noGrp="1"/>
          </p:cNvSpPr>
          <p:nvPr>
            <p:ph idx="1"/>
          </p:nvPr>
        </p:nvSpPr>
        <p:spPr>
          <a:xfrm>
            <a:off x="443753" y="1304364"/>
            <a:ext cx="10910047" cy="5051985"/>
          </a:xfrm>
        </p:spPr>
        <p:txBody>
          <a:bodyPr>
            <a:normAutofit fontScale="92500" lnSpcReduction="20000"/>
          </a:bodyPr>
          <a:lstStyle/>
          <a:p>
            <a:pPr algn="just" rtl="1">
              <a:lnSpc>
                <a:spcPct val="150000"/>
              </a:lnSpc>
              <a:buFont typeface="Wingdings" pitchFamily="2" charset="2"/>
              <a:buChar char="v"/>
            </a:pPr>
            <a:r>
              <a:rPr lang="he-IL" sz="2000" dirty="0">
                <a:latin typeface="David" pitchFamily="34" charset="-79"/>
                <a:cs typeface="David" pitchFamily="34" charset="-79"/>
              </a:rPr>
              <a:t>לא קיימת בפקודת מס הכנסה הגדרה למונח 'מוניטין'.</a:t>
            </a:r>
          </a:p>
          <a:p>
            <a:pPr algn="just" rtl="1">
              <a:lnSpc>
                <a:spcPct val="150000"/>
              </a:lnSpc>
              <a:buFont typeface="Wingdings" pitchFamily="2" charset="2"/>
              <a:buChar char="v"/>
            </a:pPr>
            <a:r>
              <a:rPr lang="he-IL" sz="2000" b="1" dirty="0" smtClean="0">
                <a:latin typeface="David" pitchFamily="34" charset="-79"/>
                <a:cs typeface="David" pitchFamily="34" charset="-79"/>
              </a:rPr>
              <a:t>בהלכת שלמה </a:t>
            </a:r>
            <a:r>
              <a:rPr lang="he-IL" sz="2000" b="1" dirty="0">
                <a:latin typeface="David" pitchFamily="34" charset="-79"/>
                <a:cs typeface="David" pitchFamily="34" charset="-79"/>
              </a:rPr>
              <a:t>שרון </a:t>
            </a:r>
            <a:r>
              <a:rPr lang="he-IL" sz="2000" dirty="0">
                <a:latin typeface="David" pitchFamily="34" charset="-79"/>
                <a:cs typeface="David" pitchFamily="34" charset="-79"/>
              </a:rPr>
              <a:t>הגדיר ביהמ"ש העליון "מוניטין" כדלקמן:</a:t>
            </a:r>
          </a:p>
          <a:p>
            <a:pPr marL="225425" indent="0" algn="just" rtl="1">
              <a:lnSpc>
                <a:spcPct val="150000"/>
              </a:lnSpc>
              <a:buNone/>
            </a:pPr>
            <a:r>
              <a:rPr lang="he-IL" sz="2000" i="1" dirty="0">
                <a:latin typeface="David" pitchFamily="34" charset="-79"/>
                <a:cs typeface="David" pitchFamily="34" charset="-79"/>
              </a:rPr>
              <a:t>"הגרעין של המוניטין מצוי בקיומה של סבירות כי הלקוחות ישובו, מסיבה זו או אחרת, למקום העסק..."</a:t>
            </a:r>
          </a:p>
          <a:p>
            <a:pPr indent="-3175" algn="just" rtl="1">
              <a:lnSpc>
                <a:spcPct val="150000"/>
              </a:lnSpc>
            </a:pPr>
            <a:r>
              <a:rPr lang="he-IL" sz="2000" i="1" dirty="0">
                <a:latin typeface="David" pitchFamily="34" charset="-79"/>
                <a:cs typeface="David" pitchFamily="34" charset="-79"/>
              </a:rPr>
              <a:t>"המוניטין מבטאים, אפוא, את מכלול היתרונות שנצברו לעסק בשל תכונותיו, מיקומו, שמו הטוב, דימויו, איכות השירותים שהוא מציע ואיכות המוצרים שהוא מספק. העסק בעל המוניטין משמר את הרגלם של לקוחותיו לשוב ולפקוד אותו".</a:t>
            </a:r>
          </a:p>
          <a:p>
            <a:pPr marL="569913" indent="-344488" algn="just" rtl="1">
              <a:lnSpc>
                <a:spcPct val="150000"/>
              </a:lnSpc>
              <a:buFont typeface="Wingdings" pitchFamily="2" charset="2"/>
              <a:buChar char="ü"/>
            </a:pPr>
            <a:r>
              <a:rPr lang="he-IL" sz="2000" dirty="0">
                <a:latin typeface="David" pitchFamily="34" charset="-79"/>
                <a:cs typeface="David" pitchFamily="34" charset="-79"/>
              </a:rPr>
              <a:t>הגדרה זו משלבת בזיהוי המוניטין שני אלמנטים הכרוכים זה בזה: </a:t>
            </a:r>
          </a:p>
          <a:p>
            <a:pPr marL="796925" indent="-285750" algn="just" rtl="1">
              <a:lnSpc>
                <a:spcPct val="150000"/>
              </a:lnSpc>
              <a:buFont typeface="+mj-lt"/>
              <a:buAutoNum type="arabicPeriod"/>
            </a:pPr>
            <a:r>
              <a:rPr lang="he-IL" sz="2000" dirty="0">
                <a:latin typeface="David" pitchFamily="34" charset="-79"/>
                <a:cs typeface="David" pitchFamily="34" charset="-79"/>
              </a:rPr>
              <a:t>"כוח המשיכה" של העסק. </a:t>
            </a:r>
          </a:p>
          <a:p>
            <a:pPr marL="796925" indent="-285750" algn="just" rtl="1">
              <a:lnSpc>
                <a:spcPct val="150000"/>
              </a:lnSpc>
              <a:buFont typeface="+mj-lt"/>
              <a:buAutoNum type="arabicPeriod"/>
            </a:pPr>
            <a:r>
              <a:rPr lang="he-IL" sz="2000" dirty="0">
                <a:latin typeface="David" pitchFamily="34" charset="-79"/>
                <a:cs typeface="David" pitchFamily="34" charset="-79"/>
              </a:rPr>
              <a:t>שמו הטוב של העסק, המייצר בעבורו את כוח משיכת הלקוחות.</a:t>
            </a:r>
          </a:p>
          <a:p>
            <a:pPr marL="511175" indent="-285750" algn="just" rtl="1">
              <a:lnSpc>
                <a:spcPct val="150000"/>
              </a:lnSpc>
              <a:spcAft>
                <a:spcPts val="600"/>
              </a:spcAft>
              <a:buFont typeface="Wingdings" pitchFamily="2" charset="2"/>
              <a:buChar char="ü"/>
            </a:pPr>
            <a:r>
              <a:rPr lang="he-IL" sz="2000" dirty="0">
                <a:latin typeface="David" pitchFamily="34" charset="-79"/>
                <a:cs typeface="David" pitchFamily="34" charset="-79"/>
              </a:rPr>
              <a:t>בנוסף, נקבע בפס"ד כי ערכו של "העסק החי" יילקח בחשבון כחלק מערכו של המוניטין.</a:t>
            </a:r>
          </a:p>
          <a:p>
            <a:pPr marL="511175" indent="-285750" algn="just" rtl="1">
              <a:lnSpc>
                <a:spcPct val="150000"/>
              </a:lnSpc>
              <a:spcAft>
                <a:spcPts val="600"/>
              </a:spcAft>
              <a:buFont typeface="Wingdings" pitchFamily="2" charset="2"/>
              <a:buChar char="ü"/>
            </a:pPr>
            <a:endParaRPr lang="en-US" sz="2000" dirty="0"/>
          </a:p>
          <a:p>
            <a:pPr algn="just" rtl="1">
              <a:lnSpc>
                <a:spcPct val="150000"/>
              </a:lnSpc>
              <a:spcAft>
                <a:spcPts val="600"/>
              </a:spcAft>
              <a:buFont typeface="Wingdings" pitchFamily="2" charset="2"/>
              <a:buChar char="v"/>
            </a:pPr>
            <a:endParaRPr lang="he-IL" sz="2000" dirty="0">
              <a:latin typeface="David" pitchFamily="34" charset="-79"/>
              <a:cs typeface="David" pitchFamily="34" charset="-79"/>
            </a:endParaRPr>
          </a:p>
          <a:p>
            <a:pPr algn="just" rtl="1">
              <a:lnSpc>
                <a:spcPct val="150000"/>
              </a:lnSpc>
              <a:spcAft>
                <a:spcPts val="600"/>
              </a:spcAft>
              <a:buFont typeface="Wingdings" pitchFamily="2" charset="2"/>
              <a:buChar char="v"/>
            </a:pPr>
            <a:endParaRPr lang="he-IL" sz="2000" dirty="0">
              <a:latin typeface="David" pitchFamily="34" charset="-79"/>
              <a:cs typeface="David" pitchFamily="34" charset="-79"/>
            </a:endParaRPr>
          </a:p>
          <a:p>
            <a:pPr indent="-3175" algn="just" defTabSz="339725" rtl="1">
              <a:lnSpc>
                <a:spcPct val="150000"/>
              </a:lnSpc>
              <a:tabLst>
                <a:tab pos="8177213" algn="l"/>
                <a:tab pos="8229600" algn="l"/>
                <a:tab pos="8281988" algn="l"/>
              </a:tabLst>
            </a:pPr>
            <a:endParaRPr lang="he-IL" sz="2000" i="1" dirty="0">
              <a:latin typeface="David" pitchFamily="34" charset="-79"/>
              <a:cs typeface="David" pitchFamily="34" charset="-79"/>
            </a:endParaRPr>
          </a:p>
          <a:p>
            <a:pPr algn="r" rtl="1"/>
            <a:endParaRPr lang="en-US" dirty="0"/>
          </a:p>
        </p:txBody>
      </p:sp>
      <p:sp>
        <p:nvSpPr>
          <p:cNvPr id="4" name="Slide Number Placeholder 3"/>
          <p:cNvSpPr>
            <a:spLocks noGrp="1"/>
          </p:cNvSpPr>
          <p:nvPr>
            <p:ph type="sldNum" sz="quarter" idx="12"/>
          </p:nvPr>
        </p:nvSpPr>
        <p:spPr/>
        <p:txBody>
          <a:bodyPr/>
          <a:lstStyle/>
          <a:p>
            <a:pPr>
              <a:defRPr/>
            </a:pPr>
            <a:fld id="{B30DD816-ED6D-423E-A6CD-5DDD3E9CA113}" type="slidenum">
              <a:rPr lang="en-GB" smtClean="0"/>
              <a:pPr>
                <a:defRPr/>
              </a:pPr>
              <a:t>24</a:t>
            </a:fld>
            <a:endParaRPr lang="en-GB" dirty="0"/>
          </a:p>
        </p:txBody>
      </p:sp>
    </p:spTree>
    <p:extLst>
      <p:ext uri="{BB962C8B-B14F-4D97-AF65-F5344CB8AC3E}">
        <p14:creationId xmlns:p14="http://schemas.microsoft.com/office/powerpoint/2010/main" val="7932169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8882" y="297890"/>
            <a:ext cx="10515600" cy="1325563"/>
          </a:xfrm>
        </p:spPr>
        <p:txBody>
          <a:bodyPr>
            <a:normAutofit/>
          </a:bodyPr>
          <a:lstStyle/>
          <a:p>
            <a:pPr algn="ctr" rtl="1"/>
            <a:r>
              <a:rPr lang="he-IL" sz="2900" dirty="0">
                <a:solidFill>
                  <a:srgbClr val="DB171C"/>
                </a:solidFill>
              </a:rPr>
              <a:t>מוניטין – הכרה ומדידה בהתאם לפסיקה</a:t>
            </a:r>
            <a:endParaRPr lang="en-US" sz="2900" dirty="0">
              <a:solidFill>
                <a:srgbClr val="DB171C"/>
              </a:solidFill>
            </a:endParaRPr>
          </a:p>
        </p:txBody>
      </p:sp>
      <p:sp>
        <p:nvSpPr>
          <p:cNvPr id="3" name="Content Placeholder 2"/>
          <p:cNvSpPr>
            <a:spLocks noGrp="1"/>
          </p:cNvSpPr>
          <p:nvPr>
            <p:ph idx="1"/>
          </p:nvPr>
        </p:nvSpPr>
        <p:spPr>
          <a:xfrm>
            <a:off x="1541931" y="1093695"/>
            <a:ext cx="8682037" cy="4525962"/>
          </a:xfrm>
        </p:spPr>
        <p:txBody>
          <a:bodyPr/>
          <a:lstStyle/>
          <a:p>
            <a:pPr marL="0" indent="0" algn="just" rtl="1">
              <a:lnSpc>
                <a:spcPct val="150000"/>
              </a:lnSpc>
              <a:spcAft>
                <a:spcPts val="600"/>
              </a:spcAft>
              <a:buNone/>
            </a:pPr>
            <a:r>
              <a:rPr lang="he-IL" sz="2000" dirty="0">
                <a:latin typeface="David" pitchFamily="34" charset="-79"/>
                <a:cs typeface="David" pitchFamily="34" charset="-79"/>
              </a:rPr>
              <a:t>בהתאם </a:t>
            </a:r>
            <a:r>
              <a:rPr lang="he-IL" sz="2000" b="1" dirty="0" smtClean="0">
                <a:latin typeface="David" pitchFamily="34" charset="-79"/>
                <a:cs typeface="David" pitchFamily="34" charset="-79"/>
              </a:rPr>
              <a:t>להלכת שרון והלכת כלל </a:t>
            </a:r>
            <a:r>
              <a:rPr lang="he-IL" sz="2000" dirty="0" smtClean="0">
                <a:latin typeface="David" pitchFamily="34" charset="-79"/>
                <a:cs typeface="David" pitchFamily="34" charset="-79"/>
              </a:rPr>
              <a:t>, </a:t>
            </a:r>
            <a:r>
              <a:rPr lang="he-IL" sz="2000" dirty="0">
                <a:latin typeface="David" pitchFamily="34" charset="-79"/>
                <a:cs typeface="David" pitchFamily="34" charset="-79"/>
              </a:rPr>
              <a:t>על מנת להכיר במוניטין יש לבצע בחינה תלת שלבית:</a:t>
            </a:r>
          </a:p>
        </p:txBody>
      </p:sp>
      <p:sp>
        <p:nvSpPr>
          <p:cNvPr id="4" name="Slide Number Placeholder 3"/>
          <p:cNvSpPr>
            <a:spLocks noGrp="1"/>
          </p:cNvSpPr>
          <p:nvPr>
            <p:ph type="sldNum" sz="quarter" idx="12"/>
          </p:nvPr>
        </p:nvSpPr>
        <p:spPr>
          <a:xfrm>
            <a:off x="8691282" y="6289115"/>
            <a:ext cx="2743200" cy="365125"/>
          </a:xfrm>
        </p:spPr>
        <p:txBody>
          <a:bodyPr/>
          <a:lstStyle/>
          <a:p>
            <a:pPr algn="l" rtl="1">
              <a:defRPr/>
            </a:pPr>
            <a:fld id="{B30DD816-ED6D-423E-A6CD-5DDD3E9CA113}" type="slidenum">
              <a:rPr lang="en-GB" smtClean="0">
                <a:solidFill>
                  <a:schemeClr val="tx1"/>
                </a:solidFill>
              </a:rPr>
              <a:pPr algn="l" rtl="1">
                <a:defRPr/>
              </a:pPr>
              <a:t>25</a:t>
            </a:fld>
            <a:endParaRPr lang="en-GB" dirty="0">
              <a:solidFill>
                <a:schemeClr val="tx1"/>
              </a:solidFill>
            </a:endParaRPr>
          </a:p>
        </p:txBody>
      </p:sp>
      <p:graphicFrame>
        <p:nvGraphicFramePr>
          <p:cNvPr id="8" name="Diagram 7"/>
          <p:cNvGraphicFramePr/>
          <p:nvPr>
            <p:extLst>
              <p:ext uri="{D42A27DB-BD31-4B8C-83A1-F6EECF244321}">
                <p14:modId xmlns:p14="http://schemas.microsoft.com/office/powerpoint/2010/main" val="925071877"/>
              </p:ext>
            </p:extLst>
          </p:nvPr>
        </p:nvGraphicFramePr>
        <p:xfrm>
          <a:off x="2363928" y="1623453"/>
          <a:ext cx="7086600" cy="50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1821081"/>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2"/>
            <a:ext cx="9144000" cy="3100013"/>
          </a:xfrm>
        </p:spPr>
        <p:txBody>
          <a:bodyPr>
            <a:normAutofit fontScale="90000"/>
          </a:bodyPr>
          <a:lstStyle/>
          <a:p>
            <a:r>
              <a:rPr lang="he-IL" dirty="0" smtClean="0">
                <a:solidFill>
                  <a:srgbClr val="DB171C"/>
                </a:solidFill>
              </a:rPr>
              <a:t/>
            </a:r>
            <a:br>
              <a:rPr lang="he-IL" dirty="0" smtClean="0">
                <a:solidFill>
                  <a:srgbClr val="DB171C"/>
                </a:solidFill>
              </a:rPr>
            </a:br>
            <a:r>
              <a:rPr lang="he-IL" dirty="0">
                <a:solidFill>
                  <a:srgbClr val="DB171C"/>
                </a:solidFill>
              </a:rPr>
              <a:t/>
            </a:r>
            <a:br>
              <a:rPr lang="he-IL" dirty="0">
                <a:solidFill>
                  <a:srgbClr val="DB171C"/>
                </a:solidFill>
              </a:rPr>
            </a:br>
            <a:r>
              <a:rPr lang="he-IL" dirty="0" smtClean="0">
                <a:solidFill>
                  <a:srgbClr val="DB171C"/>
                </a:solidFill>
              </a:rPr>
              <a:t/>
            </a:r>
            <a:br>
              <a:rPr lang="he-IL" dirty="0" smtClean="0">
                <a:solidFill>
                  <a:srgbClr val="DB171C"/>
                </a:solidFill>
              </a:rPr>
            </a:br>
            <a:r>
              <a:rPr lang="he-IL" dirty="0" smtClean="0">
                <a:solidFill>
                  <a:srgbClr val="DB171C"/>
                </a:solidFill>
              </a:rPr>
              <a:t>נכסים בלתי מוחשיים</a:t>
            </a:r>
            <a:br>
              <a:rPr lang="he-IL" dirty="0" smtClean="0">
                <a:solidFill>
                  <a:srgbClr val="DB171C"/>
                </a:solidFill>
              </a:rPr>
            </a:br>
            <a:r>
              <a:rPr lang="he-IL" dirty="0" smtClean="0">
                <a:solidFill>
                  <a:srgbClr val="DB171C"/>
                </a:solidFill>
              </a:rPr>
              <a:t> </a:t>
            </a:r>
            <a:endParaRPr lang="en-US" dirty="0">
              <a:solidFill>
                <a:srgbClr val="DB171C"/>
              </a:solidFill>
            </a:endParaRPr>
          </a:p>
        </p:txBody>
      </p:sp>
      <p:sp>
        <p:nvSpPr>
          <p:cNvPr id="3" name="כותרת משנה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86548584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1329" y="1304364"/>
            <a:ext cx="10802471" cy="5051986"/>
          </a:xfrm>
        </p:spPr>
        <p:txBody>
          <a:bodyPr>
            <a:normAutofit lnSpcReduction="10000"/>
          </a:bodyPr>
          <a:lstStyle/>
          <a:p>
            <a:pPr algn="just" rtl="1">
              <a:lnSpc>
                <a:spcPct val="150000"/>
              </a:lnSpc>
            </a:pPr>
            <a:r>
              <a:rPr lang="he-IL" sz="2400" dirty="0">
                <a:latin typeface="David" pitchFamily="34" charset="-79"/>
                <a:cs typeface="David" pitchFamily="34" charset="-79"/>
              </a:rPr>
              <a:t> נכסים בלתי מוחשיים שנקבעו בגינם שיעורי פחת :</a:t>
            </a:r>
          </a:p>
          <a:p>
            <a:pPr marL="574675" indent="-341313" algn="just" rtl="1">
              <a:lnSpc>
                <a:spcPct val="150000"/>
              </a:lnSpc>
              <a:buFont typeface="Wingdings" pitchFamily="2" charset="2"/>
              <a:buChar char="ü"/>
              <a:tabLst>
                <a:tab pos="574675" algn="l"/>
              </a:tabLst>
            </a:pPr>
            <a:r>
              <a:rPr lang="he-IL" sz="1900" u="sng" dirty="0">
                <a:latin typeface="David" pitchFamily="34" charset="-79"/>
                <a:cs typeface="David" pitchFamily="34" charset="-79"/>
              </a:rPr>
              <a:t>מוניטין-</a:t>
            </a:r>
            <a:r>
              <a:rPr lang="he-IL" sz="1900" dirty="0">
                <a:latin typeface="David" pitchFamily="34" charset="-79"/>
                <a:cs typeface="David" pitchFamily="34" charset="-79"/>
              </a:rPr>
              <a:t> תקנות מס הכנסה (שיעור פחת למוניטין), </a:t>
            </a:r>
            <a:r>
              <a:rPr lang="he-IL" sz="1900" dirty="0" err="1">
                <a:latin typeface="David" pitchFamily="34" charset="-79"/>
                <a:cs typeface="David" pitchFamily="34" charset="-79"/>
              </a:rPr>
              <a:t>התשס"ג</a:t>
            </a:r>
            <a:r>
              <a:rPr lang="he-IL" sz="1900" dirty="0">
                <a:latin typeface="David" pitchFamily="34" charset="-79"/>
                <a:cs typeface="David" pitchFamily="34" charset="-79"/>
              </a:rPr>
              <a:t>-2003 </a:t>
            </a:r>
            <a:endParaRPr lang="he-IL" sz="1900" u="sng" dirty="0">
              <a:latin typeface="David" pitchFamily="34" charset="-79"/>
              <a:cs typeface="David" pitchFamily="34" charset="-79"/>
            </a:endParaRPr>
          </a:p>
          <a:p>
            <a:pPr marL="574675" indent="-341313" algn="just" rtl="1">
              <a:lnSpc>
                <a:spcPct val="150000"/>
              </a:lnSpc>
              <a:buFont typeface="Wingdings" pitchFamily="2" charset="2"/>
              <a:buChar char="ü"/>
              <a:tabLst>
                <a:tab pos="574675" algn="l"/>
              </a:tabLst>
            </a:pPr>
            <a:r>
              <a:rPr lang="he-IL" sz="1900" u="sng" dirty="0">
                <a:latin typeface="David" pitchFamily="34" charset="-79"/>
                <a:cs typeface="David" pitchFamily="34" charset="-79"/>
              </a:rPr>
              <a:t>פטנט וידע</a:t>
            </a:r>
            <a:r>
              <a:rPr lang="he-IL" sz="1900" dirty="0">
                <a:latin typeface="David" pitchFamily="34" charset="-79"/>
                <a:cs typeface="David" pitchFamily="34" charset="-79"/>
              </a:rPr>
              <a:t>- חוק עידוד התעשייה (מיסים) </a:t>
            </a:r>
            <a:r>
              <a:rPr lang="he-IL" sz="1900" dirty="0" err="1">
                <a:latin typeface="David" pitchFamily="34" charset="-79"/>
                <a:cs typeface="David" pitchFamily="34" charset="-79"/>
              </a:rPr>
              <a:t>התשכ"ט</a:t>
            </a:r>
            <a:r>
              <a:rPr lang="he-IL" sz="1900" dirty="0">
                <a:latin typeface="David" pitchFamily="34" charset="-79"/>
                <a:cs typeface="David" pitchFamily="34" charset="-79"/>
              </a:rPr>
              <a:t>-1969 קובע כי "חברה תעשייתית" תהייה זכאית להפחית הוצאות בשל פחת בעד רכישת פטנט או ידע בשיעור של 12.5% לשנה.</a:t>
            </a:r>
          </a:p>
          <a:p>
            <a:pPr marL="574675" indent="-341313" algn="just" rtl="1">
              <a:lnSpc>
                <a:spcPct val="150000"/>
              </a:lnSpc>
              <a:buFont typeface="Wingdings" pitchFamily="2" charset="2"/>
              <a:buChar char="ü"/>
              <a:tabLst>
                <a:tab pos="574675" algn="l"/>
              </a:tabLst>
            </a:pPr>
            <a:r>
              <a:rPr lang="he-IL" sz="1900" u="sng" dirty="0">
                <a:latin typeface="David" pitchFamily="34" charset="-79"/>
                <a:cs typeface="David" pitchFamily="34" charset="-79"/>
              </a:rPr>
              <a:t>"ניכויים לחקירות מדעיות"</a:t>
            </a:r>
            <a:r>
              <a:rPr lang="he-IL" sz="1900" dirty="0">
                <a:latin typeface="David" pitchFamily="34" charset="-79"/>
                <a:cs typeface="David" pitchFamily="34" charset="-79"/>
              </a:rPr>
              <a:t>- סעיף 20א לפקודת מ"ה קובע כי ניתן יהיה להפחית הוצאות מחקר ופיתוח אשר על פי עקרונות החשבונאות מהווים נכס ולא הוצאה.</a:t>
            </a:r>
          </a:p>
          <a:p>
            <a:pPr marL="574675" indent="-341313" algn="just" rtl="1">
              <a:lnSpc>
                <a:spcPct val="150000"/>
              </a:lnSpc>
              <a:buFont typeface="Wingdings" pitchFamily="2" charset="2"/>
              <a:buChar char="ü"/>
              <a:tabLst>
                <a:tab pos="574675" algn="l"/>
              </a:tabLst>
            </a:pPr>
            <a:r>
              <a:rPr lang="he-IL" sz="1900" u="sng" dirty="0">
                <a:latin typeface="David" pitchFamily="34" charset="-79"/>
                <a:cs typeface="David" pitchFamily="34" charset="-79"/>
              </a:rPr>
              <a:t>תוכנת מחשב </a:t>
            </a:r>
            <a:r>
              <a:rPr lang="he-IL" sz="1900" dirty="0">
                <a:latin typeface="David" pitchFamily="34" charset="-79"/>
                <a:cs typeface="David" pitchFamily="34" charset="-79"/>
              </a:rPr>
              <a:t>-חוזר מ"ה 11/1987 קובע כי תוכנת מחשב היא חלק מ"מחשבים אלקטרונים" כהגדרת תקנות הפחת. </a:t>
            </a:r>
          </a:p>
          <a:p>
            <a:pPr marL="574675" indent="-341313" algn="just" rtl="1">
              <a:lnSpc>
                <a:spcPct val="150000"/>
              </a:lnSpc>
              <a:buFont typeface="Wingdings" pitchFamily="2" charset="2"/>
              <a:buChar char="ü"/>
              <a:tabLst>
                <a:tab pos="574675" algn="l"/>
              </a:tabLst>
            </a:pPr>
            <a:r>
              <a:rPr lang="he-IL" sz="1900" u="sng" dirty="0">
                <a:latin typeface="David" pitchFamily="34" charset="-79"/>
                <a:cs typeface="David" pitchFamily="34" charset="-79"/>
              </a:rPr>
              <a:t>השקעה באתר אינטרנט</a:t>
            </a:r>
            <a:r>
              <a:rPr lang="he-IL" sz="1900" dirty="0">
                <a:latin typeface="David" pitchFamily="34" charset="-79"/>
                <a:cs typeface="David" pitchFamily="34" charset="-79"/>
              </a:rPr>
              <a:t>- חוזר מ"ה 15/2002 קובע כי השקעה באתר אינטרנט דומה במהותו להשקעה בכתיבת תוכנה ועל כן השקעה זו מקנה לנישום זכאות לשיעורי הפחת של תוכנה. מנגד, לא ניתן להפחית את שם המתחם (</a:t>
            </a:r>
            <a:r>
              <a:rPr lang="en-US" sz="1900" dirty="0">
                <a:latin typeface="David" pitchFamily="34" charset="-79"/>
                <a:cs typeface="David" pitchFamily="34" charset="-79"/>
              </a:rPr>
              <a:t>DOMAIN</a:t>
            </a:r>
            <a:r>
              <a:rPr lang="he-IL" sz="1900" dirty="0">
                <a:latin typeface="David" pitchFamily="34" charset="-79"/>
                <a:cs typeface="David" pitchFamily="34" charset="-79"/>
              </a:rPr>
              <a:t>ׂׂ) של אתר האינטרנט, שכן מדובר בנכס בעל אורך חיים בלתי מוגבל.</a:t>
            </a:r>
          </a:p>
          <a:p>
            <a:pPr marL="457200" indent="0" algn="just" rtl="1">
              <a:lnSpc>
                <a:spcPct val="150000"/>
              </a:lnSpc>
              <a:tabLst>
                <a:tab pos="404813" algn="l"/>
              </a:tabLst>
            </a:pPr>
            <a:endParaRPr lang="he-IL" sz="2000" dirty="0">
              <a:latin typeface="David" pitchFamily="34" charset="-79"/>
              <a:cs typeface="David" pitchFamily="34" charset="-79"/>
            </a:endParaRPr>
          </a:p>
          <a:p>
            <a:pPr algn="just" rtl="1">
              <a:lnSpc>
                <a:spcPct val="150000"/>
              </a:lnSpc>
            </a:pPr>
            <a:endParaRPr lang="he-IL" sz="2000" dirty="0">
              <a:latin typeface="David" pitchFamily="34" charset="-79"/>
              <a:cs typeface="David" pitchFamily="34" charset="-79"/>
            </a:endParaRPr>
          </a:p>
          <a:p>
            <a:pPr algn="just" rtl="1">
              <a:lnSpc>
                <a:spcPct val="150000"/>
              </a:lnSpc>
            </a:pPr>
            <a:endParaRPr lang="he-IL" sz="2000" dirty="0">
              <a:latin typeface="David" pitchFamily="34" charset="-79"/>
              <a:cs typeface="David" pitchFamily="34" charset="-79"/>
            </a:endParaRPr>
          </a:p>
          <a:p>
            <a:pPr algn="r" rtl="1">
              <a:lnSpc>
                <a:spcPct val="150000"/>
              </a:lnSpc>
            </a:pPr>
            <a:endParaRPr lang="he-IL" sz="2000" dirty="0">
              <a:latin typeface="David" pitchFamily="34" charset="-79"/>
              <a:cs typeface="David" pitchFamily="34" charset="-79"/>
            </a:endParaRPr>
          </a:p>
          <a:p>
            <a:pPr algn="r" rtl="1">
              <a:lnSpc>
                <a:spcPct val="150000"/>
              </a:lnSpc>
            </a:pPr>
            <a:endParaRPr lang="en-US" sz="2000" dirty="0">
              <a:latin typeface="David" pitchFamily="34" charset="-79"/>
              <a:cs typeface="David" pitchFamily="34" charset="-79"/>
            </a:endParaRPr>
          </a:p>
        </p:txBody>
      </p:sp>
      <p:sp>
        <p:nvSpPr>
          <p:cNvPr id="4" name="Slide Number Placeholder 3"/>
          <p:cNvSpPr>
            <a:spLocks noGrp="1"/>
          </p:cNvSpPr>
          <p:nvPr>
            <p:ph type="sldNum" sz="quarter" idx="12"/>
          </p:nvPr>
        </p:nvSpPr>
        <p:spPr/>
        <p:txBody>
          <a:bodyPr/>
          <a:lstStyle/>
          <a:p>
            <a:pPr>
              <a:defRPr/>
            </a:pPr>
            <a:fld id="{B30DD816-ED6D-423E-A6CD-5DDD3E9CA113}" type="slidenum">
              <a:rPr lang="en-GB" smtClean="0"/>
              <a:pPr>
                <a:defRPr/>
              </a:pPr>
              <a:t>27</a:t>
            </a:fld>
            <a:endParaRPr lang="en-GB" dirty="0"/>
          </a:p>
        </p:txBody>
      </p:sp>
      <p:sp>
        <p:nvSpPr>
          <p:cNvPr id="5" name="Left Arrow 4"/>
          <p:cNvSpPr/>
          <p:nvPr/>
        </p:nvSpPr>
        <p:spPr bwMode="auto">
          <a:xfrm>
            <a:off x="8305800" y="1981200"/>
            <a:ext cx="381000" cy="228600"/>
          </a:xfrm>
          <a:prstGeom prst="leftArrow">
            <a:avLst/>
          </a:prstGeom>
          <a:noFill/>
          <a:ln w="9525">
            <a:miter lim="800000"/>
            <a:headEnd/>
            <a:tailEnd/>
          </a:ln>
          <a:effectLst/>
        </p:spPr>
        <p:txBody>
          <a:bodyPr vert="horz" wrap="square" lIns="91440" tIns="45720" rIns="91440" bIns="45720" numCol="1" rtlCol="0" anchor="t" anchorCtr="0" compatLnSpc="1">
            <a:prstTxWarp prst="textNoShape">
              <a:avLst/>
            </a:prstTxWarp>
            <a:flatTx/>
          </a:bodyPr>
          <a:lstStyle/>
          <a:p>
            <a:pPr algn="ctr" defTabSz="914400" fontAlgn="base">
              <a:spcBef>
                <a:spcPct val="0"/>
              </a:spcBef>
              <a:spcAft>
                <a:spcPts val="1000"/>
              </a:spcAft>
            </a:pPr>
            <a:endParaRPr lang="en-US" sz="2400" b="1" dirty="0">
              <a:latin typeface="Arial" pitchFamily="34" charset="0"/>
              <a:ea typeface="Arial" pitchFamily="34" charset="0"/>
              <a:cs typeface="Arial" pitchFamily="34" charset="0"/>
            </a:endParaRPr>
          </a:p>
        </p:txBody>
      </p:sp>
      <p:sp>
        <p:nvSpPr>
          <p:cNvPr id="12" name="Title 1"/>
          <p:cNvSpPr>
            <a:spLocks noGrp="1"/>
          </p:cNvSpPr>
          <p:nvPr>
            <p:ph type="title"/>
          </p:nvPr>
        </p:nvSpPr>
        <p:spPr/>
        <p:txBody>
          <a:bodyPr>
            <a:normAutofit/>
          </a:bodyPr>
          <a:lstStyle/>
          <a:p>
            <a:pPr algn="ctr" rtl="1"/>
            <a:r>
              <a:rPr lang="he-IL" sz="2900" dirty="0">
                <a:solidFill>
                  <a:srgbClr val="DB171C"/>
                </a:solidFill>
              </a:rPr>
              <a:t>נכסים בלתי מוחשיים</a:t>
            </a:r>
            <a:endParaRPr lang="en-US" sz="2900" dirty="0">
              <a:solidFill>
                <a:srgbClr val="DB171C"/>
              </a:solidFill>
            </a:endParaRPr>
          </a:p>
        </p:txBody>
      </p:sp>
    </p:spTree>
    <p:extLst>
      <p:ext uri="{BB962C8B-B14F-4D97-AF65-F5344CB8AC3E}">
        <p14:creationId xmlns:p14="http://schemas.microsoft.com/office/powerpoint/2010/main" val="370423536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he-IL" sz="2800" dirty="0">
                <a:latin typeface="David" pitchFamily="34" charset="-79"/>
                <a:cs typeface="David" pitchFamily="34" charset="-79"/>
              </a:rPr>
              <a:t/>
            </a:r>
            <a:br>
              <a:rPr lang="he-IL" sz="2800" dirty="0">
                <a:latin typeface="David" pitchFamily="34" charset="-79"/>
                <a:cs typeface="David" pitchFamily="34" charset="-79"/>
              </a:rPr>
            </a:br>
            <a:r>
              <a:rPr lang="he-IL" sz="2900" dirty="0">
                <a:solidFill>
                  <a:srgbClr val="DB171C"/>
                </a:solidFill>
              </a:rPr>
              <a:t> נכסים אשר הפחת לגביהם לא הוסדר בתקנות </a:t>
            </a:r>
            <a:r>
              <a:rPr lang="he-IL" sz="2800" u="sng" dirty="0">
                <a:latin typeface="David" pitchFamily="34" charset="-79"/>
                <a:cs typeface="David" pitchFamily="34" charset="-79"/>
              </a:rPr>
              <a:t/>
            </a:r>
            <a:br>
              <a:rPr lang="he-IL" sz="2800" u="sng" dirty="0">
                <a:latin typeface="David" pitchFamily="34" charset="-79"/>
                <a:cs typeface="David" pitchFamily="34" charset="-79"/>
              </a:rPr>
            </a:br>
            <a:endParaRPr lang="en-US" sz="2800" dirty="0">
              <a:latin typeface="David" pitchFamily="34" charset="-79"/>
              <a:cs typeface="David" pitchFamily="34" charset="-79"/>
            </a:endParaRPr>
          </a:p>
        </p:txBody>
      </p:sp>
      <p:sp>
        <p:nvSpPr>
          <p:cNvPr id="3" name="Content Placeholder 2"/>
          <p:cNvSpPr>
            <a:spLocks noGrp="1"/>
          </p:cNvSpPr>
          <p:nvPr>
            <p:ph idx="1"/>
          </p:nvPr>
        </p:nvSpPr>
        <p:spPr>
          <a:xfrm>
            <a:off x="645459" y="1438834"/>
            <a:ext cx="10708341" cy="4917515"/>
          </a:xfrm>
        </p:spPr>
        <p:txBody>
          <a:bodyPr>
            <a:normAutofit/>
          </a:bodyPr>
          <a:lstStyle/>
          <a:p>
            <a:pPr marL="457200" indent="-457200" algn="just" rtl="1">
              <a:lnSpc>
                <a:spcPct val="150000"/>
              </a:lnSpc>
              <a:spcBef>
                <a:spcPts val="0"/>
              </a:spcBef>
              <a:buFont typeface="Wingdings" pitchFamily="2" charset="2"/>
              <a:buChar char="v"/>
            </a:pPr>
            <a:r>
              <a:rPr lang="he-IL" sz="2000" dirty="0">
                <a:solidFill>
                  <a:srgbClr val="DB171C"/>
                </a:solidFill>
                <a:latin typeface="David" pitchFamily="34" charset="-79"/>
                <a:cs typeface="David" pitchFamily="34" charset="-79"/>
              </a:rPr>
              <a:t>פסיקה</a:t>
            </a:r>
          </a:p>
          <a:p>
            <a:pPr marL="457200" indent="-457200" algn="just" rtl="1">
              <a:lnSpc>
                <a:spcPct val="150000"/>
              </a:lnSpc>
              <a:spcBef>
                <a:spcPts val="0"/>
              </a:spcBef>
              <a:buFont typeface="Wingdings" pitchFamily="2" charset="2"/>
              <a:buChar char="ü"/>
            </a:pPr>
            <a:r>
              <a:rPr lang="he-IL" sz="2000" b="1" dirty="0">
                <a:latin typeface="David" pitchFamily="34" charset="-79"/>
                <a:cs typeface="David" pitchFamily="34" charset="-79"/>
              </a:rPr>
              <a:t>בע"א 306/59 נצבא חברה להתנחלות בע"מ </a:t>
            </a:r>
            <a:r>
              <a:rPr lang="he-IL" sz="2000" dirty="0">
                <a:latin typeface="David" pitchFamily="34" charset="-79"/>
                <a:cs typeface="David" pitchFamily="34" charset="-79"/>
              </a:rPr>
              <a:t>נקבע, כי נכס שלא נקבעו בעבורו שיעורי פחת בתקנות, לא ניתן להפחיתו לצורכי מס. </a:t>
            </a:r>
          </a:p>
          <a:p>
            <a:pPr marL="457200" indent="-457200" algn="just" rtl="1">
              <a:lnSpc>
                <a:spcPct val="150000"/>
              </a:lnSpc>
              <a:spcBef>
                <a:spcPts val="0"/>
              </a:spcBef>
              <a:buFont typeface="Wingdings" pitchFamily="2" charset="2"/>
              <a:buChar char="ü"/>
            </a:pPr>
            <a:r>
              <a:rPr lang="he-IL" sz="2000" b="1" dirty="0">
                <a:latin typeface="David" pitchFamily="34" charset="-79"/>
                <a:cs typeface="David" pitchFamily="34" charset="-79"/>
              </a:rPr>
              <a:t>בע"מ 33750-02-11 רויאל קונספט </a:t>
            </a:r>
            <a:r>
              <a:rPr lang="he-IL" sz="2000" dirty="0">
                <a:latin typeface="David" pitchFamily="34" charset="-79"/>
                <a:cs typeface="David" pitchFamily="34" charset="-79"/>
              </a:rPr>
              <a:t>נקבע, כי בהתאם להלכת נצבא לא ניתן להפחית נכס בלתי מוחשי הנובע מרכישת זכויות להשכרת נכס, משום שלא נקבע שיעור פחת לנכס הנ"ל בתקנות. </a:t>
            </a:r>
          </a:p>
          <a:p>
            <a:pPr marL="457200" indent="-457200" algn="just" rtl="1">
              <a:lnSpc>
                <a:spcPct val="150000"/>
              </a:lnSpc>
              <a:spcBef>
                <a:spcPts val="0"/>
              </a:spcBef>
              <a:buFont typeface="Wingdings" pitchFamily="2" charset="2"/>
              <a:buChar char="v"/>
            </a:pPr>
            <a:r>
              <a:rPr lang="he-IL" sz="2000" dirty="0">
                <a:solidFill>
                  <a:srgbClr val="DB171C"/>
                </a:solidFill>
                <a:latin typeface="David" pitchFamily="34" charset="-79"/>
                <a:cs typeface="David" pitchFamily="34" charset="-79"/>
              </a:rPr>
              <a:t>הוראות </a:t>
            </a:r>
            <a:r>
              <a:rPr lang="he-IL" sz="2000" dirty="0" err="1">
                <a:solidFill>
                  <a:srgbClr val="DB171C"/>
                </a:solidFill>
                <a:latin typeface="David" pitchFamily="34" charset="-79"/>
                <a:cs typeface="David" pitchFamily="34" charset="-79"/>
              </a:rPr>
              <a:t>החב"ק</a:t>
            </a:r>
            <a:r>
              <a:rPr lang="he-IL" sz="2000" dirty="0">
                <a:solidFill>
                  <a:srgbClr val="DB171C"/>
                </a:solidFill>
                <a:latin typeface="David" pitchFamily="34" charset="-79"/>
                <a:cs typeface="David" pitchFamily="34" charset="-79"/>
              </a:rPr>
              <a:t> </a:t>
            </a:r>
            <a:r>
              <a:rPr lang="he-IL" sz="2000" dirty="0" smtClean="0">
                <a:latin typeface="David" pitchFamily="34" charset="-79"/>
                <a:cs typeface="David" pitchFamily="34" charset="-79"/>
              </a:rPr>
              <a:t>– </a:t>
            </a:r>
            <a:r>
              <a:rPr lang="he-IL" sz="1800" dirty="0" smtClean="0">
                <a:latin typeface="David" pitchFamily="34" charset="-79"/>
                <a:cs typeface="David" pitchFamily="34" charset="-79"/>
              </a:rPr>
              <a:t>"</a:t>
            </a:r>
            <a:r>
              <a:rPr lang="he-IL" sz="1800" dirty="0">
                <a:latin typeface="David" pitchFamily="34" charset="-79"/>
                <a:cs typeface="David" pitchFamily="34" charset="-79"/>
              </a:rPr>
              <a:t>נכס אשר לא נקבע לגביו שיעור פחת בתקנות לא ניתן לנכות פחת בשל נכס זה"</a:t>
            </a:r>
          </a:p>
          <a:p>
            <a:pPr marL="457200" indent="-457200" algn="just" rtl="1">
              <a:lnSpc>
                <a:spcPct val="150000"/>
              </a:lnSpc>
              <a:spcBef>
                <a:spcPts val="0"/>
              </a:spcBef>
              <a:buFont typeface="Wingdings" pitchFamily="2" charset="2"/>
              <a:buChar char="v"/>
            </a:pPr>
            <a:r>
              <a:rPr lang="he-IL" sz="1800" b="1" dirty="0">
                <a:solidFill>
                  <a:srgbClr val="DB171C"/>
                </a:solidFill>
                <a:latin typeface="David" pitchFamily="34" charset="-79"/>
                <a:cs typeface="David" pitchFamily="34" charset="-79"/>
              </a:rPr>
              <a:t>בדוח הוועדה לבחינת השלכות המס ביישום המלצת ועדת בכר </a:t>
            </a:r>
            <a:r>
              <a:rPr lang="he-IL" sz="1800" dirty="0">
                <a:latin typeface="David" pitchFamily="34" charset="-79"/>
                <a:cs typeface="David" pitchFamily="34" charset="-79"/>
              </a:rPr>
              <a:t>- נקבע, כי יש לקדם הליכי חקיקה לצורך קביעת שיעור ההפחתה. יחד עם זאת, הוועדה המליצה להגיע לפשרות בשומה לגבי נכסים בלתי מוחשיים עם אורך חיים מוגבל, אשר לא נקבע להם שיעור הפחתה.</a:t>
            </a:r>
          </a:p>
          <a:p>
            <a:pPr marL="457200" indent="-457200" algn="just" rtl="1">
              <a:lnSpc>
                <a:spcPct val="150000"/>
              </a:lnSpc>
              <a:spcBef>
                <a:spcPts val="0"/>
              </a:spcBef>
              <a:buFont typeface="Wingdings" pitchFamily="2" charset="2"/>
              <a:buChar char="v"/>
            </a:pPr>
            <a:endParaRPr lang="he-IL" sz="1800" dirty="0">
              <a:latin typeface="David" pitchFamily="34" charset="-79"/>
              <a:cs typeface="David" pitchFamily="34" charset="-79"/>
            </a:endParaRPr>
          </a:p>
          <a:p>
            <a:pPr marL="457200" indent="-457200" algn="just" rtl="1">
              <a:lnSpc>
                <a:spcPct val="150000"/>
              </a:lnSpc>
              <a:spcBef>
                <a:spcPts val="0"/>
              </a:spcBef>
              <a:buFont typeface="Wingdings" pitchFamily="2" charset="2"/>
              <a:buChar char="v"/>
            </a:pPr>
            <a:endParaRPr lang="he-IL" sz="1800" dirty="0">
              <a:latin typeface="David" pitchFamily="34" charset="-79"/>
              <a:cs typeface="David" pitchFamily="34" charset="-79"/>
            </a:endParaRPr>
          </a:p>
          <a:p>
            <a:pPr>
              <a:lnSpc>
                <a:spcPct val="150000"/>
              </a:lnSpc>
              <a:buFontTx/>
              <a:buChar char="-"/>
            </a:pPr>
            <a:endParaRPr lang="he-IL" sz="2000" dirty="0">
              <a:latin typeface="David" pitchFamily="34" charset="-79"/>
              <a:cs typeface="David" pitchFamily="34" charset="-79"/>
            </a:endParaRPr>
          </a:p>
          <a:p>
            <a:pPr>
              <a:lnSpc>
                <a:spcPct val="150000"/>
              </a:lnSpc>
            </a:pPr>
            <a:endParaRPr lang="en-US" sz="2000" dirty="0">
              <a:latin typeface="David" pitchFamily="34" charset="-79"/>
              <a:cs typeface="David" pitchFamily="34" charset="-79"/>
            </a:endParaRPr>
          </a:p>
        </p:txBody>
      </p:sp>
      <p:sp>
        <p:nvSpPr>
          <p:cNvPr id="4" name="Slide Number Placeholder 3"/>
          <p:cNvSpPr>
            <a:spLocks noGrp="1"/>
          </p:cNvSpPr>
          <p:nvPr>
            <p:ph type="sldNum" sz="quarter" idx="12"/>
          </p:nvPr>
        </p:nvSpPr>
        <p:spPr/>
        <p:txBody>
          <a:bodyPr/>
          <a:lstStyle/>
          <a:p>
            <a:pPr>
              <a:defRPr/>
            </a:pPr>
            <a:fld id="{B30DD816-ED6D-423E-A6CD-5DDD3E9CA113}" type="slidenum">
              <a:rPr lang="en-GB" smtClean="0"/>
              <a:pPr>
                <a:defRPr/>
              </a:pPr>
              <a:t>28</a:t>
            </a:fld>
            <a:endParaRPr lang="en-GB" dirty="0"/>
          </a:p>
        </p:txBody>
      </p:sp>
    </p:spTree>
    <p:extLst>
      <p:ext uri="{BB962C8B-B14F-4D97-AF65-F5344CB8AC3E}">
        <p14:creationId xmlns:p14="http://schemas.microsoft.com/office/powerpoint/2010/main" val="28904771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41488" y="152400"/>
            <a:ext cx="8545513" cy="792162"/>
          </a:xfrm>
        </p:spPr>
        <p:txBody>
          <a:bodyPr>
            <a:normAutofit/>
          </a:bodyPr>
          <a:lstStyle/>
          <a:p>
            <a:pPr algn="ctr" rtl="1"/>
            <a:r>
              <a:rPr lang="he-IL" sz="2900" dirty="0">
                <a:solidFill>
                  <a:srgbClr val="DB171C"/>
                </a:solidFill>
              </a:rPr>
              <a:t>נכסים בלתי מוחשיים - דרכים להכרה בהוצאה</a:t>
            </a:r>
            <a:endParaRPr lang="en-US" sz="2900" dirty="0">
              <a:solidFill>
                <a:srgbClr val="DB171C"/>
              </a:solidFill>
            </a:endParaRPr>
          </a:p>
        </p:txBody>
      </p:sp>
      <p:sp>
        <p:nvSpPr>
          <p:cNvPr id="3" name="Content Placeholder 2"/>
          <p:cNvSpPr>
            <a:spLocks noGrp="1"/>
          </p:cNvSpPr>
          <p:nvPr>
            <p:ph idx="1"/>
          </p:nvPr>
        </p:nvSpPr>
        <p:spPr>
          <a:xfrm>
            <a:off x="1752601" y="1219200"/>
            <a:ext cx="8682037" cy="4525962"/>
          </a:xfrm>
        </p:spPr>
        <p:txBody>
          <a:bodyPr/>
          <a:lstStyle/>
          <a:p>
            <a:pPr algn="just" rtl="1">
              <a:lnSpc>
                <a:spcPct val="150000"/>
              </a:lnSpc>
              <a:spcBef>
                <a:spcPts val="600"/>
              </a:spcBef>
              <a:spcAft>
                <a:spcPts val="600"/>
              </a:spcAft>
              <a:buFont typeface="Wingdings" pitchFamily="2" charset="2"/>
              <a:buChar char="v"/>
            </a:pPr>
            <a:r>
              <a:rPr lang="he-IL" sz="2000" dirty="0">
                <a:latin typeface="David" pitchFamily="34" charset="-79"/>
                <a:cs typeface="David" pitchFamily="34" charset="-79"/>
              </a:rPr>
              <a:t>דרישת הוצאות פחת מכוח סעיף 17 רישא.</a:t>
            </a:r>
          </a:p>
          <a:p>
            <a:pPr algn="just" rtl="1">
              <a:lnSpc>
                <a:spcPct val="150000"/>
              </a:lnSpc>
              <a:spcBef>
                <a:spcPts val="600"/>
              </a:spcBef>
              <a:spcAft>
                <a:spcPts val="600"/>
              </a:spcAft>
              <a:buFont typeface="Wingdings" pitchFamily="2" charset="2"/>
              <a:buChar char="v"/>
            </a:pPr>
            <a:r>
              <a:rPr lang="he-IL" sz="2000" dirty="0">
                <a:latin typeface="David" pitchFamily="34" charset="-79"/>
                <a:cs typeface="David" pitchFamily="34" charset="-79"/>
              </a:rPr>
              <a:t>סיווג נכסים בלתי מוחשיים כמוניטין.</a:t>
            </a:r>
          </a:p>
          <a:p>
            <a:pPr algn="just" rtl="1">
              <a:lnSpc>
                <a:spcPct val="150000"/>
              </a:lnSpc>
              <a:spcBef>
                <a:spcPts val="600"/>
              </a:spcBef>
              <a:spcAft>
                <a:spcPts val="600"/>
              </a:spcAft>
              <a:buFont typeface="Wingdings" pitchFamily="2" charset="2"/>
              <a:buChar char="v"/>
            </a:pPr>
            <a:r>
              <a:rPr lang="he-IL" sz="2000" dirty="0">
                <a:latin typeface="David" pitchFamily="34" charset="-79"/>
                <a:cs typeface="David" pitchFamily="34" charset="-79"/>
              </a:rPr>
              <a:t>רישום הוצאות מראש. </a:t>
            </a:r>
          </a:p>
          <a:p>
            <a:pPr algn="just" rtl="1">
              <a:lnSpc>
                <a:spcPct val="150000"/>
              </a:lnSpc>
              <a:spcBef>
                <a:spcPts val="600"/>
              </a:spcBef>
              <a:spcAft>
                <a:spcPts val="600"/>
              </a:spcAft>
              <a:buFont typeface="Wingdings" pitchFamily="2" charset="2"/>
              <a:buChar char="v"/>
            </a:pPr>
            <a:r>
              <a:rPr lang="he-IL" sz="2000" dirty="0">
                <a:latin typeface="David" pitchFamily="34" charset="-79"/>
                <a:cs typeface="David" pitchFamily="34" charset="-79"/>
              </a:rPr>
              <a:t>תקיפת חוקיותן של תקנות הפחת.</a:t>
            </a:r>
          </a:p>
          <a:p>
            <a:pPr algn="just" rtl="1">
              <a:lnSpc>
                <a:spcPct val="150000"/>
              </a:lnSpc>
              <a:spcBef>
                <a:spcPts val="600"/>
              </a:spcBef>
              <a:spcAft>
                <a:spcPts val="600"/>
              </a:spcAft>
              <a:buFont typeface="Wingdings" pitchFamily="2" charset="2"/>
              <a:buChar char="v"/>
            </a:pPr>
            <a:endParaRPr lang="he-IL" sz="2000" dirty="0">
              <a:latin typeface="David" pitchFamily="34" charset="-79"/>
              <a:cs typeface="David" pitchFamily="34" charset="-79"/>
            </a:endParaRPr>
          </a:p>
          <a:p>
            <a:pPr algn="just" rtl="1">
              <a:lnSpc>
                <a:spcPct val="150000"/>
              </a:lnSpc>
              <a:spcBef>
                <a:spcPts val="600"/>
              </a:spcBef>
              <a:spcAft>
                <a:spcPts val="600"/>
              </a:spcAft>
              <a:buFont typeface="Wingdings" pitchFamily="2" charset="2"/>
              <a:buChar char="v"/>
            </a:pPr>
            <a:endParaRPr lang="he-IL" sz="2000" dirty="0">
              <a:latin typeface="David" pitchFamily="34" charset="-79"/>
              <a:cs typeface="David" pitchFamily="34" charset="-79"/>
            </a:endParaRPr>
          </a:p>
          <a:p>
            <a:pPr algn="just" rtl="1">
              <a:lnSpc>
                <a:spcPct val="150000"/>
              </a:lnSpc>
              <a:spcBef>
                <a:spcPts val="600"/>
              </a:spcBef>
              <a:spcAft>
                <a:spcPts val="600"/>
              </a:spcAft>
              <a:buFont typeface="Wingdings" pitchFamily="2" charset="2"/>
              <a:buChar char="v"/>
            </a:pPr>
            <a:endParaRPr lang="en-US" sz="2000" dirty="0">
              <a:latin typeface="David" pitchFamily="34" charset="-79"/>
              <a:cs typeface="David" pitchFamily="34" charset="-79"/>
            </a:endParaRPr>
          </a:p>
        </p:txBody>
      </p:sp>
      <p:sp>
        <p:nvSpPr>
          <p:cNvPr id="4" name="Slide Number Placeholder 3"/>
          <p:cNvSpPr>
            <a:spLocks noGrp="1"/>
          </p:cNvSpPr>
          <p:nvPr>
            <p:ph type="sldNum" sz="quarter" idx="12"/>
          </p:nvPr>
        </p:nvSpPr>
        <p:spPr/>
        <p:txBody>
          <a:bodyPr/>
          <a:lstStyle/>
          <a:p>
            <a:pPr>
              <a:defRPr/>
            </a:pPr>
            <a:fld id="{B30DD816-ED6D-423E-A6CD-5DDD3E9CA113}" type="slidenum">
              <a:rPr lang="en-GB" smtClean="0"/>
              <a:pPr>
                <a:defRPr/>
              </a:pPr>
              <a:t>29</a:t>
            </a:fld>
            <a:endParaRPr lang="en-GB" dirty="0"/>
          </a:p>
        </p:txBody>
      </p:sp>
    </p:spTree>
    <p:extLst>
      <p:ext uri="{BB962C8B-B14F-4D97-AF65-F5344CB8AC3E}">
        <p14:creationId xmlns:p14="http://schemas.microsoft.com/office/powerpoint/2010/main" val="24747199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a:xfrm>
            <a:off x="1893888" y="130366"/>
            <a:ext cx="8545513" cy="792162"/>
          </a:xfrm>
        </p:spPr>
        <p:txBody>
          <a:bodyPr>
            <a:normAutofit fontScale="90000"/>
          </a:bodyPr>
          <a:lstStyle/>
          <a:p>
            <a:pPr rtl="1" eaLnBrk="1" hangingPunct="1"/>
            <a:r>
              <a:rPr lang="en-US" sz="2800" dirty="0">
                <a:latin typeface="David" pitchFamily="34" charset="-79"/>
                <a:cs typeface="David" pitchFamily="34" charset="-79"/>
              </a:rPr>
              <a:t> </a:t>
            </a:r>
            <a:r>
              <a:rPr lang="he-IL" dirty="0">
                <a:solidFill>
                  <a:srgbClr val="DB171C"/>
                </a:solidFill>
              </a:rPr>
              <a:t>ניכוי הוצאות פחת בפקודת מס הכנסה</a:t>
            </a:r>
            <a:endParaRPr lang="en-US" dirty="0">
              <a:solidFill>
                <a:srgbClr val="DB171C"/>
              </a:solidFill>
            </a:endParaRPr>
          </a:p>
        </p:txBody>
      </p:sp>
      <p:sp>
        <p:nvSpPr>
          <p:cNvPr id="36868" name="Rectangle 3"/>
          <p:cNvSpPr>
            <a:spLocks noGrp="1" noChangeArrowheads="1"/>
          </p:cNvSpPr>
          <p:nvPr>
            <p:ph idx="1"/>
          </p:nvPr>
        </p:nvSpPr>
        <p:spPr>
          <a:xfrm>
            <a:off x="1752600" y="1143000"/>
            <a:ext cx="8780462" cy="5334000"/>
          </a:xfrm>
        </p:spPr>
        <p:txBody>
          <a:bodyPr/>
          <a:lstStyle/>
          <a:p>
            <a:pPr marL="457200" indent="-457200" algn="just" rtl="1">
              <a:lnSpc>
                <a:spcPct val="200000"/>
              </a:lnSpc>
              <a:buFont typeface="Wingdings" pitchFamily="2" charset="2"/>
              <a:buChar char="v"/>
            </a:pPr>
            <a:r>
              <a:rPr lang="he-IL" sz="2400" dirty="0">
                <a:latin typeface="David" pitchFamily="34" charset="-79"/>
                <a:cs typeface="David" pitchFamily="34" charset="-79"/>
              </a:rPr>
              <a:t>סעיף 17 - הניכויים המותרים.</a:t>
            </a:r>
          </a:p>
          <a:p>
            <a:pPr marL="457200" indent="-457200" algn="just" rtl="1">
              <a:lnSpc>
                <a:spcPct val="200000"/>
              </a:lnSpc>
              <a:buFont typeface="Wingdings" pitchFamily="2" charset="2"/>
              <a:buChar char="v"/>
            </a:pPr>
            <a:r>
              <a:rPr lang="he-IL" sz="2400" dirty="0">
                <a:latin typeface="David" pitchFamily="34" charset="-79"/>
                <a:cs typeface="David" pitchFamily="34" charset="-79"/>
              </a:rPr>
              <a:t>סעיף 21 - פחת בגין נכסים. </a:t>
            </a:r>
          </a:p>
          <a:p>
            <a:pPr marL="457200" indent="-457200" algn="just" rtl="1">
              <a:lnSpc>
                <a:spcPct val="200000"/>
              </a:lnSpc>
              <a:buFont typeface="Wingdings" pitchFamily="2" charset="2"/>
              <a:buChar char="v"/>
            </a:pPr>
            <a:r>
              <a:rPr lang="he-IL" sz="2400" dirty="0">
                <a:latin typeface="David" pitchFamily="34" charset="-79"/>
                <a:cs typeface="David" pitchFamily="34" charset="-79"/>
              </a:rPr>
              <a:t>סעיף 22 - זקיפת פחת משנה לשנה.</a:t>
            </a:r>
          </a:p>
          <a:p>
            <a:pPr marL="457200" indent="-457200" algn="just" rtl="1">
              <a:lnSpc>
                <a:spcPct val="200000"/>
              </a:lnSpc>
              <a:buFont typeface="Wingdings" pitchFamily="2" charset="2"/>
              <a:buChar char="v"/>
            </a:pPr>
            <a:r>
              <a:rPr lang="he-IL" sz="2400" dirty="0">
                <a:latin typeface="David" pitchFamily="34" charset="-79"/>
                <a:cs typeface="David" pitchFamily="34" charset="-79"/>
              </a:rPr>
              <a:t>סעיפים 24-26- פחת בגין העברת נכס שאין עימו העברת שליטה.</a:t>
            </a:r>
          </a:p>
          <a:p>
            <a:pPr marL="457200" indent="-457200" algn="just" rtl="1">
              <a:lnSpc>
                <a:spcPct val="200000"/>
              </a:lnSpc>
            </a:pPr>
            <a:endParaRPr lang="he-IL" sz="1800" dirty="0">
              <a:latin typeface="+mj-lt"/>
            </a:endParaRPr>
          </a:p>
        </p:txBody>
      </p:sp>
      <p:sp>
        <p:nvSpPr>
          <p:cNvPr id="36866" name="Slide Number Placeholder 4"/>
          <p:cNvSpPr>
            <a:spLocks noGrp="1"/>
          </p:cNvSpPr>
          <p:nvPr>
            <p:ph type="sldNum" sz="quarter" idx="12"/>
          </p:nvPr>
        </p:nvSpPr>
        <p:spPr>
          <a:noFill/>
        </p:spPr>
        <p:txBody>
          <a:bodyPr/>
          <a:lstStyle/>
          <a:p>
            <a:fld id="{CDF553EF-0A8D-4B69-910E-7F8502919A3F}" type="slidenum">
              <a:rPr lang="en-GB" smtClean="0"/>
              <a:pPr/>
              <a:t>3</a:t>
            </a:fld>
            <a:endParaRPr lang="en-GB" dirty="0" smtClean="0"/>
          </a:p>
        </p:txBody>
      </p:sp>
    </p:spTree>
    <p:extLst>
      <p:ext uri="{BB962C8B-B14F-4D97-AF65-F5344CB8AC3E}">
        <p14:creationId xmlns:p14="http://schemas.microsoft.com/office/powerpoint/2010/main" val="4058246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e-IL" sz="2900" dirty="0">
                <a:solidFill>
                  <a:srgbClr val="DB171C"/>
                </a:solidFill>
              </a:rPr>
              <a:t>נכסים בלתי מוחשיים – בראי הפסיקה</a:t>
            </a:r>
            <a:endParaRPr lang="en-US" sz="2900" dirty="0">
              <a:solidFill>
                <a:srgbClr val="DB171C"/>
              </a:solidFill>
            </a:endParaRPr>
          </a:p>
        </p:txBody>
      </p:sp>
      <p:sp>
        <p:nvSpPr>
          <p:cNvPr id="3" name="Content Placeholder 2"/>
          <p:cNvSpPr>
            <a:spLocks noGrp="1"/>
          </p:cNvSpPr>
          <p:nvPr>
            <p:ph idx="1"/>
          </p:nvPr>
        </p:nvSpPr>
        <p:spPr>
          <a:xfrm>
            <a:off x="941295" y="1143000"/>
            <a:ext cx="10412506" cy="5213350"/>
          </a:xfrm>
        </p:spPr>
        <p:txBody>
          <a:bodyPr>
            <a:normAutofit fontScale="92500" lnSpcReduction="20000"/>
          </a:bodyPr>
          <a:lstStyle/>
          <a:p>
            <a:pPr marL="287338" indent="-287338" algn="just" rtl="1">
              <a:lnSpc>
                <a:spcPct val="150000"/>
              </a:lnSpc>
              <a:buFont typeface="Wingdings" pitchFamily="2" charset="2"/>
              <a:buChar char="v"/>
            </a:pPr>
            <a:r>
              <a:rPr lang="he-IL" sz="2000" b="1" dirty="0">
                <a:solidFill>
                  <a:srgbClr val="DB171C"/>
                </a:solidFill>
                <a:latin typeface="David" pitchFamily="34" charset="-79"/>
                <a:cs typeface="David" pitchFamily="34" charset="-79"/>
              </a:rPr>
              <a:t>הוצאות פרסום  </a:t>
            </a:r>
            <a:r>
              <a:rPr lang="he-IL" sz="2000" dirty="0">
                <a:latin typeface="David" pitchFamily="34" charset="-79"/>
                <a:cs typeface="David" pitchFamily="34" charset="-79"/>
              </a:rPr>
              <a:t>- </a:t>
            </a:r>
            <a:r>
              <a:rPr lang="he-IL" sz="2000" b="1" dirty="0" err="1">
                <a:latin typeface="David" pitchFamily="34" charset="-79"/>
                <a:cs typeface="David" pitchFamily="34" charset="-79"/>
              </a:rPr>
              <a:t>עמ"ה</a:t>
            </a:r>
            <a:r>
              <a:rPr lang="he-IL" sz="2000" b="1" dirty="0">
                <a:latin typeface="David" pitchFamily="34" charset="-79"/>
                <a:cs typeface="David" pitchFamily="34" charset="-79"/>
              </a:rPr>
              <a:t> 1207/00 יעקובי יעקב ובניו בע"מ </a:t>
            </a:r>
          </a:p>
          <a:p>
            <a:pPr marL="287338" indent="-287338" algn="just" rtl="1">
              <a:lnSpc>
                <a:spcPct val="150000"/>
              </a:lnSpc>
              <a:buFont typeface="Wingdings" pitchFamily="2" charset="2"/>
              <a:buChar char="ü"/>
            </a:pPr>
            <a:r>
              <a:rPr lang="he-IL" sz="2000" dirty="0">
                <a:latin typeface="David" pitchFamily="34" charset="-79"/>
                <a:cs typeface="David" pitchFamily="34" charset="-79"/>
              </a:rPr>
              <a:t>העובדות – החברה פרסמה בטלוויזיה פרסומות לשיווק מוצרים חדשים.</a:t>
            </a:r>
          </a:p>
          <a:p>
            <a:pPr marL="287338" indent="-287338" algn="just" rtl="1">
              <a:lnSpc>
                <a:spcPct val="150000"/>
              </a:lnSpc>
              <a:buFont typeface="Wingdings" pitchFamily="2" charset="2"/>
              <a:buChar char="ü"/>
            </a:pPr>
            <a:r>
              <a:rPr lang="he-IL" sz="2000" dirty="0">
                <a:latin typeface="David" pitchFamily="34" charset="-79"/>
                <a:cs typeface="David" pitchFamily="34" charset="-79"/>
              </a:rPr>
              <a:t>טענת </a:t>
            </a:r>
            <a:r>
              <a:rPr lang="he-IL" sz="2000" dirty="0" err="1">
                <a:latin typeface="David" pitchFamily="34" charset="-79"/>
                <a:cs typeface="David" pitchFamily="34" charset="-79"/>
              </a:rPr>
              <a:t>פ"ש</a:t>
            </a:r>
            <a:r>
              <a:rPr lang="he-IL" sz="2000" dirty="0">
                <a:latin typeface="David" pitchFamily="34" charset="-79"/>
                <a:cs typeface="David" pitchFamily="34" charset="-79"/>
              </a:rPr>
              <a:t>  - האת הוצאות הפרסום יש לייחס לפי עקרון ההקבלה על פני שנות המס שמהם תופק ההכנסה </a:t>
            </a:r>
            <a:r>
              <a:rPr lang="he-IL" sz="2000" dirty="0" smtClean="0">
                <a:latin typeface="David" pitchFamily="34" charset="-79"/>
                <a:cs typeface="David" pitchFamily="34" charset="-79"/>
              </a:rPr>
              <a:t>ולצורך </a:t>
            </a:r>
            <a:r>
              <a:rPr lang="he-IL" sz="2000" dirty="0">
                <a:latin typeface="David" pitchFamily="34" charset="-79"/>
                <a:cs typeface="David" pitchFamily="34" charset="-79"/>
              </a:rPr>
              <a:t>זה 3 שנים.</a:t>
            </a:r>
          </a:p>
          <a:p>
            <a:pPr marL="287338" indent="-287338" algn="just" rtl="1">
              <a:lnSpc>
                <a:spcPct val="150000"/>
              </a:lnSpc>
              <a:buFont typeface="Wingdings" pitchFamily="2" charset="2"/>
              <a:buChar char="ü"/>
            </a:pPr>
            <a:r>
              <a:rPr lang="he-IL" sz="2000" dirty="0">
                <a:latin typeface="David" pitchFamily="34" charset="-79"/>
                <a:cs typeface="David" pitchFamily="34" charset="-79"/>
              </a:rPr>
              <a:t>החברה טענה – הוצאה שוטפת.</a:t>
            </a:r>
          </a:p>
          <a:p>
            <a:pPr marL="287338" indent="-287338" algn="just" rtl="1">
              <a:lnSpc>
                <a:spcPct val="150000"/>
              </a:lnSpc>
              <a:buFont typeface="Wingdings" pitchFamily="2" charset="2"/>
              <a:buChar char="ü"/>
            </a:pPr>
            <a:r>
              <a:rPr lang="he-IL" sz="2000" dirty="0">
                <a:latin typeface="David" pitchFamily="34" charset="-79"/>
                <a:cs typeface="David" pitchFamily="34" charset="-79"/>
              </a:rPr>
              <a:t>בימ"ש קיבל את טענת החברה כי מדובר בהוצאה שוטפת מהסיבות הבאות: </a:t>
            </a:r>
            <a:endParaRPr lang="he-IL" sz="2000" dirty="0">
              <a:solidFill>
                <a:srgbClr val="FF0000"/>
              </a:solidFill>
              <a:latin typeface="David" pitchFamily="34" charset="-79"/>
              <a:cs typeface="David" pitchFamily="34" charset="-79"/>
            </a:endParaRPr>
          </a:p>
          <a:p>
            <a:pPr marL="571500" indent="-287338" algn="just" rtl="1">
              <a:lnSpc>
                <a:spcPct val="150000"/>
              </a:lnSpc>
              <a:tabLst>
                <a:tab pos="511175" algn="l"/>
              </a:tabLst>
            </a:pPr>
            <a:r>
              <a:rPr lang="he-IL" sz="2000" dirty="0">
                <a:latin typeface="David" pitchFamily="34" charset="-79"/>
                <a:cs typeface="David" pitchFamily="34" charset="-79"/>
              </a:rPr>
              <a:t>יש להתיר כל הוצאה שלא נועדה לצריכה פרטית ואשר אין בה מרכיב של חסכון או השקעה לשנים הבאות.</a:t>
            </a:r>
          </a:p>
          <a:p>
            <a:pPr marL="571500" indent="-287338" algn="just" rtl="1">
              <a:lnSpc>
                <a:spcPct val="150000"/>
              </a:lnSpc>
              <a:tabLst>
                <a:tab pos="511175" algn="l"/>
              </a:tabLst>
            </a:pPr>
            <a:r>
              <a:rPr lang="he-IL" sz="2000" dirty="0">
                <a:latin typeface="David" pitchFamily="34" charset="-79"/>
                <a:cs typeface="David" pitchFamily="34" charset="-79"/>
              </a:rPr>
              <a:t>אם אין אפשרות לקבוע את משך הזמן בו תופק הכנסה מההוצאה, אין לפרוס את ההוצאה על פני תקופה שרירותית.</a:t>
            </a:r>
          </a:p>
          <a:p>
            <a:pPr marL="571500" indent="-287338" algn="just" rtl="1">
              <a:lnSpc>
                <a:spcPct val="150000"/>
              </a:lnSpc>
              <a:tabLst>
                <a:tab pos="511175" algn="l"/>
              </a:tabLst>
            </a:pPr>
            <a:r>
              <a:rPr lang="he-IL" sz="2000" dirty="0">
                <a:latin typeface="David" pitchFamily="34" charset="-79"/>
                <a:cs typeface="David" pitchFamily="34" charset="-79"/>
              </a:rPr>
              <a:t>ביהמ"ש "בירך" את עמדתם החדשנית של מס הכנסה לפיה ניתן לקבוע שיעורי פחת לגבי נכסים בלתי מוחשיים גם כאשר לא נקבעו להם שיעורי פחת בתקנות</a:t>
            </a:r>
            <a:r>
              <a:rPr lang="he-IL" sz="1600" dirty="0">
                <a:latin typeface="David" pitchFamily="34" charset="-79"/>
                <a:cs typeface="David" pitchFamily="34" charset="-79"/>
              </a:rPr>
              <a:t>. </a:t>
            </a:r>
            <a:endParaRPr lang="en-US" sz="1600" dirty="0">
              <a:solidFill>
                <a:srgbClr val="FF0000"/>
              </a:solidFill>
              <a:latin typeface="David" pitchFamily="34" charset="-79"/>
              <a:cs typeface="David" pitchFamily="34" charset="-79"/>
            </a:endParaRPr>
          </a:p>
        </p:txBody>
      </p:sp>
      <p:sp>
        <p:nvSpPr>
          <p:cNvPr id="4" name="Slide Number Placeholder 3"/>
          <p:cNvSpPr>
            <a:spLocks noGrp="1"/>
          </p:cNvSpPr>
          <p:nvPr>
            <p:ph type="sldNum" sz="quarter" idx="12"/>
          </p:nvPr>
        </p:nvSpPr>
        <p:spPr/>
        <p:txBody>
          <a:bodyPr/>
          <a:lstStyle/>
          <a:p>
            <a:pPr>
              <a:defRPr/>
            </a:pPr>
            <a:fld id="{B30DD816-ED6D-423E-A6CD-5DDD3E9CA113}" type="slidenum">
              <a:rPr lang="en-GB" smtClean="0"/>
              <a:pPr>
                <a:defRPr/>
              </a:pPr>
              <a:t>30</a:t>
            </a:fld>
            <a:endParaRPr lang="en-GB" dirty="0"/>
          </a:p>
        </p:txBody>
      </p:sp>
    </p:spTree>
    <p:extLst>
      <p:ext uri="{BB962C8B-B14F-4D97-AF65-F5344CB8AC3E}">
        <p14:creationId xmlns:p14="http://schemas.microsoft.com/office/powerpoint/2010/main" val="18307898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he-IL" sz="2800" dirty="0">
                <a:latin typeface="David" pitchFamily="34" charset="-79"/>
                <a:cs typeface="David" pitchFamily="34" charset="-79"/>
              </a:rPr>
              <a:t/>
            </a:r>
            <a:br>
              <a:rPr lang="he-IL" sz="2800" dirty="0">
                <a:latin typeface="David" pitchFamily="34" charset="-79"/>
                <a:cs typeface="David" pitchFamily="34" charset="-79"/>
              </a:rPr>
            </a:br>
            <a:r>
              <a:rPr lang="he-IL" sz="2800" dirty="0">
                <a:latin typeface="David" pitchFamily="34" charset="-79"/>
                <a:cs typeface="David" pitchFamily="34" charset="-79"/>
              </a:rPr>
              <a:t> </a:t>
            </a:r>
            <a:r>
              <a:rPr lang="he-IL" sz="2900" dirty="0">
                <a:solidFill>
                  <a:srgbClr val="DB171C"/>
                </a:solidFill>
              </a:rPr>
              <a:t>נכסים בלתי מוחשיים- 17 רישא</a:t>
            </a:r>
            <a:br>
              <a:rPr lang="he-IL" sz="2900" dirty="0">
                <a:solidFill>
                  <a:srgbClr val="DB171C"/>
                </a:solidFill>
              </a:rPr>
            </a:br>
            <a:endParaRPr lang="en-US" sz="2900" dirty="0">
              <a:solidFill>
                <a:srgbClr val="DB171C"/>
              </a:solidFill>
            </a:endParaRPr>
          </a:p>
        </p:txBody>
      </p:sp>
      <p:sp>
        <p:nvSpPr>
          <p:cNvPr id="3" name="Content Placeholder 2"/>
          <p:cNvSpPr>
            <a:spLocks noGrp="1"/>
          </p:cNvSpPr>
          <p:nvPr>
            <p:ph idx="1"/>
          </p:nvPr>
        </p:nvSpPr>
        <p:spPr>
          <a:xfrm>
            <a:off x="685800" y="1295401"/>
            <a:ext cx="10421471" cy="5060949"/>
          </a:xfrm>
        </p:spPr>
        <p:txBody>
          <a:bodyPr>
            <a:normAutofit/>
          </a:bodyPr>
          <a:lstStyle/>
          <a:p>
            <a:pPr algn="just" rtl="1">
              <a:lnSpc>
                <a:spcPct val="150000"/>
              </a:lnSpc>
              <a:buFont typeface="Wingdings" pitchFamily="2" charset="2"/>
              <a:buChar char="v"/>
            </a:pPr>
            <a:r>
              <a:rPr lang="he-IL" sz="2000" b="1" dirty="0" err="1" smtClean="0">
                <a:latin typeface="David" pitchFamily="34" charset="-79"/>
                <a:cs typeface="David" pitchFamily="34" charset="-79"/>
              </a:rPr>
              <a:t>עמ"ה</a:t>
            </a:r>
            <a:r>
              <a:rPr lang="he-IL" sz="2000" b="1" dirty="0" smtClean="0">
                <a:latin typeface="David" pitchFamily="34" charset="-79"/>
                <a:cs typeface="David" pitchFamily="34" charset="-79"/>
              </a:rPr>
              <a:t> </a:t>
            </a:r>
            <a:r>
              <a:rPr lang="he-IL" sz="2000" b="1" dirty="0">
                <a:latin typeface="David" pitchFamily="34" charset="-79"/>
                <a:cs typeface="David" pitchFamily="34" charset="-79"/>
              </a:rPr>
              <a:t>1022/99 </a:t>
            </a:r>
            <a:r>
              <a:rPr lang="he-IL" sz="2000" b="1" dirty="0" err="1">
                <a:latin typeface="David" pitchFamily="34" charset="-79"/>
                <a:cs typeface="David" pitchFamily="34" charset="-79"/>
              </a:rPr>
              <a:t>עינבר</a:t>
            </a:r>
            <a:r>
              <a:rPr lang="he-IL" sz="2000" b="1" dirty="0">
                <a:latin typeface="David" pitchFamily="34" charset="-79"/>
                <a:cs typeface="David" pitchFamily="34" charset="-79"/>
              </a:rPr>
              <a:t> היכלי יופי </a:t>
            </a:r>
            <a:r>
              <a:rPr lang="he-IL" sz="2000" b="1" dirty="0" smtClean="0">
                <a:latin typeface="David" pitchFamily="34" charset="-79"/>
                <a:cs typeface="David" pitchFamily="34" charset="-79"/>
              </a:rPr>
              <a:t>לכלה</a:t>
            </a:r>
            <a:r>
              <a:rPr lang="he-IL" sz="2000" dirty="0" smtClean="0">
                <a:latin typeface="David" pitchFamily="34" charset="-79"/>
                <a:cs typeface="David" pitchFamily="34" charset="-79"/>
              </a:rPr>
              <a:t>:</a:t>
            </a:r>
            <a:endParaRPr lang="he-IL" sz="2000" dirty="0">
              <a:latin typeface="David" pitchFamily="34" charset="-79"/>
              <a:cs typeface="David" pitchFamily="34" charset="-79"/>
            </a:endParaRPr>
          </a:p>
          <a:p>
            <a:pPr marL="693738" indent="-230188" algn="just" rtl="1">
              <a:lnSpc>
                <a:spcPct val="150000"/>
              </a:lnSpc>
              <a:spcBef>
                <a:spcPts val="0"/>
              </a:spcBef>
            </a:pPr>
            <a:r>
              <a:rPr lang="he-IL" sz="2000" dirty="0">
                <a:latin typeface="David" pitchFamily="34" charset="-79"/>
                <a:cs typeface="David" pitchFamily="34" charset="-79"/>
              </a:rPr>
              <a:t>קביעותיו של ביהמ"ש בעניין נצבא אינן תואמות את המצב כיום, שכן תקנות הפחת כבר אינן עדכניות ואינן משקפות את הפחת הכלכלי המדויק. </a:t>
            </a:r>
          </a:p>
          <a:p>
            <a:pPr marL="693738" indent="-230188" algn="just" rtl="1">
              <a:lnSpc>
                <a:spcPct val="150000"/>
              </a:lnSpc>
              <a:spcBef>
                <a:spcPts val="0"/>
              </a:spcBef>
            </a:pPr>
            <a:r>
              <a:rPr lang="he-IL" sz="2000" dirty="0">
                <a:latin typeface="David" pitchFamily="34" charset="-79"/>
                <a:cs typeface="David" pitchFamily="34" charset="-79"/>
              </a:rPr>
              <a:t>מטרת הפחת </a:t>
            </a:r>
            <a:r>
              <a:rPr lang="he-IL" sz="2000" dirty="0" err="1">
                <a:latin typeface="David" pitchFamily="34" charset="-79"/>
                <a:cs typeface="David" pitchFamily="34" charset="-79"/>
              </a:rPr>
              <a:t>המסויי</a:t>
            </a:r>
            <a:r>
              <a:rPr lang="he-IL" sz="2000" dirty="0">
                <a:latin typeface="David" pitchFamily="34" charset="-79"/>
                <a:cs typeface="David" pitchFamily="34" charset="-79"/>
              </a:rPr>
              <a:t> הינה לשקף את הבליה האמיתית של הנכס. כמו כן, בהתאם לעיקרון המוטבע בסעיף 17 רישא לפקודה, יש להתיר בניכוי הוצאות בגין נכס שמייצר לנישום הכנסות באותה שנת מס.</a:t>
            </a:r>
          </a:p>
          <a:p>
            <a:pPr algn="just" rtl="1">
              <a:lnSpc>
                <a:spcPct val="150000"/>
              </a:lnSpc>
              <a:buFont typeface="Wingdings" pitchFamily="2" charset="2"/>
              <a:buChar char="v"/>
            </a:pPr>
            <a:r>
              <a:rPr lang="he-IL" sz="2000" b="1" dirty="0" err="1">
                <a:latin typeface="David" pitchFamily="34" charset="-79"/>
                <a:cs typeface="David" pitchFamily="34" charset="-79"/>
              </a:rPr>
              <a:t>בעמ"ה</a:t>
            </a:r>
            <a:r>
              <a:rPr lang="he-IL" sz="2000" b="1" dirty="0">
                <a:latin typeface="David" pitchFamily="34" charset="-79"/>
                <a:cs typeface="David" pitchFamily="34" charset="-79"/>
              </a:rPr>
              <a:t> 1009/99 פי גלילות </a:t>
            </a:r>
            <a:r>
              <a:rPr lang="he-IL" sz="2000" dirty="0">
                <a:latin typeface="David" pitchFamily="34" charset="-79"/>
                <a:cs typeface="David" pitchFamily="34" charset="-79"/>
              </a:rPr>
              <a:t>נקבע, כי כאשר לא נקבע שיעור פחת לנכס, או שנקבעו שיעורי פחת בלתי סבירים כלכלית, אין בכך כדי למנוע מן הנישום לנכות את הרכיב השוטף שבהוצאותיו, מכוח העיקרון המעוגן בסעיף 17 רישא, וזאת אם הוכיח קיומו וגובהו של אותו מרכיב.   </a:t>
            </a:r>
            <a:endParaRPr lang="he-IL" sz="2000" dirty="0">
              <a:solidFill>
                <a:srgbClr val="FF0000"/>
              </a:solidFill>
              <a:latin typeface="David" pitchFamily="34" charset="-79"/>
              <a:cs typeface="David" pitchFamily="34" charset="-79"/>
            </a:endParaRPr>
          </a:p>
          <a:p>
            <a:pPr algn="r" rtl="1">
              <a:lnSpc>
                <a:spcPct val="150000"/>
              </a:lnSpc>
              <a:buFontTx/>
              <a:buChar char="-"/>
            </a:pPr>
            <a:endParaRPr lang="en-US" sz="1600" u="sng" dirty="0"/>
          </a:p>
        </p:txBody>
      </p:sp>
      <p:sp>
        <p:nvSpPr>
          <p:cNvPr id="4" name="Slide Number Placeholder 3"/>
          <p:cNvSpPr>
            <a:spLocks noGrp="1"/>
          </p:cNvSpPr>
          <p:nvPr>
            <p:ph type="sldNum" sz="quarter" idx="12"/>
          </p:nvPr>
        </p:nvSpPr>
        <p:spPr/>
        <p:txBody>
          <a:bodyPr/>
          <a:lstStyle/>
          <a:p>
            <a:pPr>
              <a:defRPr/>
            </a:pPr>
            <a:fld id="{B30DD816-ED6D-423E-A6CD-5DDD3E9CA113}" type="slidenum">
              <a:rPr lang="en-GB" smtClean="0"/>
              <a:pPr>
                <a:defRPr/>
              </a:pPr>
              <a:t>31</a:t>
            </a:fld>
            <a:endParaRPr lang="en-GB" dirty="0"/>
          </a:p>
        </p:txBody>
      </p:sp>
    </p:spTree>
    <p:extLst>
      <p:ext uri="{BB962C8B-B14F-4D97-AF65-F5344CB8AC3E}">
        <p14:creationId xmlns:p14="http://schemas.microsoft.com/office/powerpoint/2010/main" val="133519003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he-IL" sz="2900" dirty="0">
                <a:solidFill>
                  <a:srgbClr val="DB171C"/>
                </a:solidFill>
              </a:rPr>
              <a:t>סיווג נכסים בלתי מוחשיים כמוניטין</a:t>
            </a:r>
            <a:endParaRPr lang="en-US" sz="2900" dirty="0">
              <a:solidFill>
                <a:srgbClr val="DB171C"/>
              </a:solidFill>
            </a:endParaRPr>
          </a:p>
        </p:txBody>
      </p:sp>
      <p:sp>
        <p:nvSpPr>
          <p:cNvPr id="3" name="Content Placeholder 2"/>
          <p:cNvSpPr>
            <a:spLocks noGrp="1"/>
          </p:cNvSpPr>
          <p:nvPr>
            <p:ph idx="1"/>
          </p:nvPr>
        </p:nvSpPr>
        <p:spPr>
          <a:xfrm>
            <a:off x="838200" y="1690687"/>
            <a:ext cx="10148047" cy="4414277"/>
          </a:xfrm>
        </p:spPr>
        <p:txBody>
          <a:bodyPr/>
          <a:lstStyle/>
          <a:p>
            <a:pPr algn="just" rtl="1">
              <a:lnSpc>
                <a:spcPct val="150000"/>
              </a:lnSpc>
              <a:buFont typeface="Wingdings" pitchFamily="2" charset="2"/>
              <a:buChar char="v"/>
            </a:pPr>
            <a:r>
              <a:rPr lang="he-IL" sz="2000" b="1" dirty="0" err="1" smtClean="0">
                <a:latin typeface="David" pitchFamily="34" charset="-79"/>
                <a:cs typeface="David" pitchFamily="34" charset="-79"/>
              </a:rPr>
              <a:t>עמ"ה</a:t>
            </a:r>
            <a:r>
              <a:rPr lang="he-IL" sz="2000" b="1" dirty="0" smtClean="0">
                <a:latin typeface="David" pitchFamily="34" charset="-79"/>
                <a:cs typeface="David" pitchFamily="34" charset="-79"/>
              </a:rPr>
              <a:t> </a:t>
            </a:r>
            <a:r>
              <a:rPr lang="he-IL" sz="2000" b="1" dirty="0">
                <a:latin typeface="David" pitchFamily="34" charset="-79"/>
                <a:cs typeface="David" pitchFamily="34" charset="-79"/>
              </a:rPr>
              <a:t>36620-12-09 כלל חברה לביטוח </a:t>
            </a:r>
            <a:r>
              <a:rPr lang="he-IL" sz="2000" b="1" dirty="0" smtClean="0">
                <a:latin typeface="David" pitchFamily="34" charset="-79"/>
                <a:cs typeface="David" pitchFamily="34" charset="-79"/>
              </a:rPr>
              <a:t>בע"מ: </a:t>
            </a:r>
            <a:endParaRPr lang="he-IL" sz="2000" dirty="0" smtClean="0">
              <a:latin typeface="David" pitchFamily="34" charset="-79"/>
              <a:cs typeface="David" pitchFamily="34" charset="-79"/>
            </a:endParaRPr>
          </a:p>
          <a:p>
            <a:pPr marL="0" indent="0" algn="just" rtl="1">
              <a:lnSpc>
                <a:spcPct val="150000"/>
              </a:lnSpc>
              <a:buNone/>
            </a:pPr>
            <a:r>
              <a:rPr lang="he-IL" sz="2000" dirty="0" smtClean="0">
                <a:latin typeface="David" pitchFamily="34" charset="-79"/>
                <a:cs typeface="David" pitchFamily="34" charset="-79"/>
              </a:rPr>
              <a:t>"...</a:t>
            </a:r>
            <a:r>
              <a:rPr lang="he-IL" sz="2000" dirty="0">
                <a:latin typeface="David" pitchFamily="34" charset="-79"/>
                <a:cs typeface="David" pitchFamily="34" charset="-79"/>
              </a:rPr>
              <a:t>השיטה החשבונאית למעשה רואה במוניטין את ההפרש בין המחיר הסובייקטיבי שהסכים הרוכש לשלם עבור העסק, לבין השווי ההוגן האובייקטיבי של כלל נכסי העסק. נכסי העסק, מבחינה חשבונאית, עשויים לכלול נכסים כגון סמלי העסק, רשימת הלקוחות, סימנים מסחריים ונכסים אחרים וכדומה, אשר במישור דיני המס עשויים להיחשב כחלק מנכס המוניטין הכולל..."</a:t>
            </a:r>
          </a:p>
          <a:p>
            <a:pPr algn="just" rtl="1">
              <a:lnSpc>
                <a:spcPct val="150000"/>
              </a:lnSpc>
              <a:buFont typeface="Wingdings" pitchFamily="2" charset="2"/>
              <a:buChar char="v"/>
            </a:pPr>
            <a:endParaRPr lang="he-IL" sz="2000" dirty="0">
              <a:latin typeface="David" pitchFamily="34" charset="-79"/>
              <a:cs typeface="David" pitchFamily="34" charset="-79"/>
            </a:endParaRPr>
          </a:p>
        </p:txBody>
      </p:sp>
      <p:sp>
        <p:nvSpPr>
          <p:cNvPr id="4" name="Slide Number Placeholder 3"/>
          <p:cNvSpPr>
            <a:spLocks noGrp="1"/>
          </p:cNvSpPr>
          <p:nvPr>
            <p:ph type="sldNum" sz="quarter" idx="12"/>
          </p:nvPr>
        </p:nvSpPr>
        <p:spPr/>
        <p:txBody>
          <a:bodyPr/>
          <a:lstStyle/>
          <a:p>
            <a:pPr>
              <a:defRPr/>
            </a:pPr>
            <a:fld id="{B30DD816-ED6D-423E-A6CD-5DDD3E9CA113}" type="slidenum">
              <a:rPr lang="en-GB" smtClean="0"/>
              <a:pPr>
                <a:defRPr/>
              </a:pPr>
              <a:t>32</a:t>
            </a:fld>
            <a:endParaRPr lang="en-GB" dirty="0"/>
          </a:p>
        </p:txBody>
      </p:sp>
    </p:spTree>
    <p:extLst>
      <p:ext uri="{BB962C8B-B14F-4D97-AF65-F5344CB8AC3E}">
        <p14:creationId xmlns:p14="http://schemas.microsoft.com/office/powerpoint/2010/main" val="17543609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he-IL" sz="2800" dirty="0">
                <a:latin typeface="David" pitchFamily="34" charset="-79"/>
                <a:cs typeface="David" pitchFamily="34" charset="-79"/>
              </a:rPr>
              <a:t/>
            </a:r>
            <a:br>
              <a:rPr lang="he-IL" sz="2800" dirty="0">
                <a:latin typeface="David" pitchFamily="34" charset="-79"/>
                <a:cs typeface="David" pitchFamily="34" charset="-79"/>
              </a:rPr>
            </a:br>
            <a:r>
              <a:rPr lang="he-IL" sz="2900" dirty="0">
                <a:solidFill>
                  <a:srgbClr val="DB171C"/>
                </a:solidFill>
              </a:rPr>
              <a:t> נכסים בלתי מוחשיים – הוצאות מראש</a:t>
            </a:r>
            <a:r>
              <a:rPr lang="he-IL" sz="2800" u="sng" dirty="0">
                <a:latin typeface="David" pitchFamily="34" charset="-79"/>
                <a:cs typeface="David" pitchFamily="34" charset="-79"/>
              </a:rPr>
              <a:t/>
            </a:r>
            <a:br>
              <a:rPr lang="he-IL" sz="2800" u="sng" dirty="0">
                <a:latin typeface="David" pitchFamily="34" charset="-79"/>
                <a:cs typeface="David" pitchFamily="34" charset="-79"/>
              </a:rPr>
            </a:br>
            <a:endParaRPr lang="en-US" sz="2800" dirty="0"/>
          </a:p>
        </p:txBody>
      </p:sp>
      <p:sp>
        <p:nvSpPr>
          <p:cNvPr id="3" name="Content Placeholder 2"/>
          <p:cNvSpPr>
            <a:spLocks noGrp="1"/>
          </p:cNvSpPr>
          <p:nvPr>
            <p:ph idx="1"/>
          </p:nvPr>
        </p:nvSpPr>
        <p:spPr>
          <a:xfrm>
            <a:off x="1735139" y="1690688"/>
            <a:ext cx="9452814" cy="4224338"/>
          </a:xfrm>
        </p:spPr>
        <p:txBody>
          <a:bodyPr/>
          <a:lstStyle/>
          <a:p>
            <a:pPr algn="just" rtl="1">
              <a:lnSpc>
                <a:spcPct val="150000"/>
              </a:lnSpc>
              <a:buFont typeface="Wingdings" pitchFamily="2" charset="2"/>
              <a:buChar char="v"/>
            </a:pPr>
            <a:r>
              <a:rPr lang="he-IL" sz="2000" dirty="0">
                <a:latin typeface="David" pitchFamily="34" charset="-79"/>
                <a:cs typeface="David" pitchFamily="34" charset="-79"/>
              </a:rPr>
              <a:t>רישום הנכס במאזן החברה כהוצאה מראש ולא כרכוש קבוע.</a:t>
            </a:r>
          </a:p>
          <a:p>
            <a:pPr algn="just" rtl="1">
              <a:lnSpc>
                <a:spcPct val="150000"/>
              </a:lnSpc>
              <a:buFont typeface="Wingdings" pitchFamily="2" charset="2"/>
              <a:buChar char="v"/>
            </a:pPr>
            <a:r>
              <a:rPr lang="he-IL" sz="2000" dirty="0">
                <a:latin typeface="David" pitchFamily="34" charset="-79"/>
                <a:cs typeface="David" pitchFamily="34" charset="-79"/>
              </a:rPr>
              <a:t>שיטת רישום כזו, במידה והיא הולמת את כללי החשבונאות המקובלים, תאפשר את התרת הניכוי.</a:t>
            </a:r>
          </a:p>
          <a:p>
            <a:pPr algn="just" rtl="1">
              <a:lnSpc>
                <a:spcPct val="150000"/>
              </a:lnSpc>
              <a:buFont typeface="Wingdings" pitchFamily="2" charset="2"/>
              <a:buChar char="v"/>
            </a:pPr>
            <a:endParaRPr lang="en-US" sz="1600" u="sng" dirty="0"/>
          </a:p>
        </p:txBody>
      </p:sp>
      <p:sp>
        <p:nvSpPr>
          <p:cNvPr id="4" name="Slide Number Placeholder 3"/>
          <p:cNvSpPr>
            <a:spLocks noGrp="1"/>
          </p:cNvSpPr>
          <p:nvPr>
            <p:ph type="sldNum" sz="quarter" idx="12"/>
          </p:nvPr>
        </p:nvSpPr>
        <p:spPr/>
        <p:txBody>
          <a:bodyPr/>
          <a:lstStyle/>
          <a:p>
            <a:pPr>
              <a:defRPr/>
            </a:pPr>
            <a:fld id="{B30DD816-ED6D-423E-A6CD-5DDD3E9CA113}" type="slidenum">
              <a:rPr lang="en-GB" smtClean="0"/>
              <a:pPr>
                <a:defRPr/>
              </a:pPr>
              <a:t>33</a:t>
            </a:fld>
            <a:endParaRPr lang="en-GB" dirty="0"/>
          </a:p>
        </p:txBody>
      </p:sp>
    </p:spTree>
    <p:extLst>
      <p:ext uri="{BB962C8B-B14F-4D97-AF65-F5344CB8AC3E}">
        <p14:creationId xmlns:p14="http://schemas.microsoft.com/office/powerpoint/2010/main" val="59141832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he-IL" sz="2900" dirty="0">
                <a:solidFill>
                  <a:srgbClr val="DB171C"/>
                </a:solidFill>
              </a:rPr>
              <a:t>סבירותן וחוקיותן של תקנות הפחת</a:t>
            </a:r>
            <a:endParaRPr lang="en-US" sz="2900" dirty="0">
              <a:solidFill>
                <a:srgbClr val="DB171C"/>
              </a:solidFill>
            </a:endParaRPr>
          </a:p>
        </p:txBody>
      </p:sp>
      <p:sp>
        <p:nvSpPr>
          <p:cNvPr id="3" name="Content Placeholder 2"/>
          <p:cNvSpPr>
            <a:spLocks noGrp="1"/>
          </p:cNvSpPr>
          <p:nvPr>
            <p:ph idx="1"/>
          </p:nvPr>
        </p:nvSpPr>
        <p:spPr>
          <a:xfrm>
            <a:off x="0" y="1479177"/>
            <a:ext cx="11551023" cy="4877173"/>
          </a:xfrm>
        </p:spPr>
        <p:txBody>
          <a:bodyPr>
            <a:normAutofit fontScale="92500" lnSpcReduction="20000"/>
          </a:bodyPr>
          <a:lstStyle/>
          <a:p>
            <a:pPr algn="just" rtl="1">
              <a:lnSpc>
                <a:spcPct val="150000"/>
              </a:lnSpc>
              <a:buFont typeface="Wingdings" pitchFamily="2" charset="2"/>
              <a:buChar char="ü"/>
            </a:pPr>
            <a:r>
              <a:rPr lang="he-IL" sz="2000" dirty="0">
                <a:latin typeface="David" pitchFamily="34" charset="-79"/>
                <a:cs typeface="David" pitchFamily="34" charset="-79"/>
              </a:rPr>
              <a:t>התקנות הותקנו בשנת 1941 ומאז בוצעו מספר מועט של תוספות ושינויים.</a:t>
            </a:r>
          </a:p>
          <a:p>
            <a:pPr algn="just" rtl="1">
              <a:lnSpc>
                <a:spcPct val="150000"/>
              </a:lnSpc>
              <a:buFont typeface="Wingdings" pitchFamily="2" charset="2"/>
              <a:buChar char="ü"/>
            </a:pPr>
            <a:r>
              <a:rPr lang="he-IL" sz="2000" dirty="0">
                <a:latin typeface="David" pitchFamily="34" charset="-79"/>
                <a:cs typeface="David" pitchFamily="34" charset="-79"/>
              </a:rPr>
              <a:t>ניתן למצוא דוגמאות רבות המעידות על פחת המשקף בלאי גבוה / נמוך משמעותית מתקופת השימוש בנכס. למשל:</a:t>
            </a:r>
          </a:p>
          <a:p>
            <a:pPr marL="463550" indent="-179388" algn="just" rtl="1">
              <a:lnSpc>
                <a:spcPct val="150000"/>
              </a:lnSpc>
              <a:tabLst>
                <a:tab pos="511175" algn="l"/>
              </a:tabLst>
            </a:pPr>
            <a:r>
              <a:rPr lang="he-IL" sz="2000" dirty="0">
                <a:latin typeface="David" pitchFamily="34" charset="-79"/>
                <a:cs typeface="David" pitchFamily="34" charset="-79"/>
              </a:rPr>
              <a:t>ספרות מקצועית - שיעור פחת של 15% (פחת נמוך לאור קצב השינויים המקצועיים/מדעים)</a:t>
            </a:r>
          </a:p>
          <a:p>
            <a:pPr marL="463550" indent="-179388" algn="just" rtl="1">
              <a:lnSpc>
                <a:spcPct val="150000"/>
              </a:lnSpc>
              <a:tabLst>
                <a:tab pos="511175" algn="l"/>
              </a:tabLst>
            </a:pPr>
            <a:r>
              <a:rPr lang="he-IL" sz="2000" dirty="0">
                <a:latin typeface="David" pitchFamily="34" charset="-79"/>
                <a:cs typeface="David" pitchFamily="34" charset="-79"/>
              </a:rPr>
              <a:t>מטוסים – שיעור הפחת של 30% (פחת גבוה - משמשים בייצור הכנסה ל- 10 שנים או יותר)</a:t>
            </a:r>
          </a:p>
          <a:p>
            <a:pPr marL="344488" indent="-344488" algn="just" rtl="1">
              <a:lnSpc>
                <a:spcPct val="150000"/>
              </a:lnSpc>
              <a:buFont typeface="Wingdings" pitchFamily="2" charset="2"/>
              <a:buChar char="ü"/>
            </a:pPr>
            <a:r>
              <a:rPr lang="he-IL" sz="2000" dirty="0">
                <a:latin typeface="David" pitchFamily="34" charset="-79"/>
                <a:cs typeface="David" pitchFamily="34" charset="-79"/>
              </a:rPr>
              <a:t>הימנעות מעדכון תקנות הפחת עלולה להיחשב כ"מחדל" של המחוקק.</a:t>
            </a:r>
          </a:p>
          <a:p>
            <a:pPr marL="463550" indent="-177800" algn="just" rtl="1">
              <a:lnSpc>
                <a:spcPct val="150000"/>
              </a:lnSpc>
            </a:pPr>
            <a:r>
              <a:rPr lang="he-IL" sz="2000" b="1" dirty="0">
                <a:latin typeface="David" pitchFamily="34" charset="-79"/>
                <a:cs typeface="David" pitchFamily="34" charset="-79"/>
              </a:rPr>
              <a:t>בבג"צ 1878/09 להב</a:t>
            </a:r>
            <a:r>
              <a:rPr lang="he-IL" sz="2000" b="1" dirty="0"/>
              <a:t> </a:t>
            </a:r>
            <a:r>
              <a:rPr lang="he-IL" sz="2000" b="1" dirty="0">
                <a:latin typeface="David" pitchFamily="34" charset="-79"/>
                <a:cs typeface="David" pitchFamily="34" charset="-79"/>
              </a:rPr>
              <a:t>‑</a:t>
            </a:r>
            <a:r>
              <a:rPr lang="he-IL" sz="2000" b="1" dirty="0"/>
              <a:t> </a:t>
            </a:r>
            <a:r>
              <a:rPr lang="he-IL" sz="2000" b="1" dirty="0">
                <a:latin typeface="David" pitchFamily="34" charset="-79"/>
                <a:cs typeface="David" pitchFamily="34" charset="-79"/>
              </a:rPr>
              <a:t>לשכת ארגוני העצמאיים והעסקים </a:t>
            </a:r>
            <a:r>
              <a:rPr lang="he-IL" sz="2000" dirty="0">
                <a:latin typeface="David" pitchFamily="34" charset="-79"/>
                <a:cs typeface="David" pitchFamily="34" charset="-79"/>
              </a:rPr>
              <a:t>הדן בעתירה נגד שר האוצר על אי-עדכון הסכומים המותרים בניכוי בשל הוצאות אש"ל, קבעה </a:t>
            </a:r>
            <a:r>
              <a:rPr lang="he-IL" sz="2000" dirty="0" err="1">
                <a:latin typeface="David" pitchFamily="34" charset="-79"/>
                <a:cs typeface="David" pitchFamily="34" charset="-79"/>
              </a:rPr>
              <a:t>כב</a:t>
            </a:r>
            <a:r>
              <a:rPr lang="he-IL" sz="2000" dirty="0">
                <a:latin typeface="David" pitchFamily="34" charset="-79"/>
                <a:cs typeface="David" pitchFamily="34" charset="-79"/>
              </a:rPr>
              <a:t>' השופטת </a:t>
            </a:r>
            <a:r>
              <a:rPr lang="he-IL" sz="2000" dirty="0" err="1">
                <a:latin typeface="David" pitchFamily="34" charset="-79"/>
                <a:cs typeface="David" pitchFamily="34" charset="-79"/>
              </a:rPr>
              <a:t>פרוקצ'יה</a:t>
            </a:r>
            <a:r>
              <a:rPr lang="he-IL" sz="2000" dirty="0">
                <a:latin typeface="David" pitchFamily="34" charset="-79"/>
                <a:cs typeface="David" pitchFamily="34" charset="-79"/>
              </a:rPr>
              <a:t> כי:</a:t>
            </a:r>
          </a:p>
          <a:p>
            <a:pPr marL="457200" indent="6350" algn="just" rtl="1">
              <a:lnSpc>
                <a:spcPct val="150000"/>
              </a:lnSpc>
            </a:pPr>
            <a:r>
              <a:rPr lang="he-IL" sz="2000" i="1" dirty="0">
                <a:latin typeface="David" pitchFamily="34" charset="-79"/>
                <a:cs typeface="David" pitchFamily="34" charset="-79"/>
              </a:rPr>
              <a:t>"הימנעות מהפעלת סמכות העדכון במשך שנים רבות - המגיעות עד 25 שנים -  מהווה מחדל פסול מהפעלת סמכות חובה שהוטלה על הרשות המוסמכת... אי הפעלת סמכות העדכון כאמור </a:t>
            </a:r>
            <a:r>
              <a:rPr lang="he-IL" sz="2000" i="1" u="sng" dirty="0">
                <a:latin typeface="David" pitchFamily="34" charset="-79"/>
                <a:cs typeface="David" pitchFamily="34" charset="-79"/>
              </a:rPr>
              <a:t>מהווה פגיעה מהותית בעקרון מס האמת</a:t>
            </a:r>
            <a:r>
              <a:rPr lang="he-IL" sz="2000" i="1" dirty="0">
                <a:latin typeface="David" pitchFamily="34" charset="-79"/>
                <a:cs typeface="David" pitchFamily="34" charset="-79"/>
              </a:rPr>
              <a:t>, העומד ביסוד דיני המס, ושקולה כהטלת מס יתר על נישומים"</a:t>
            </a:r>
          </a:p>
          <a:p>
            <a:pPr marL="344488" indent="-344488" algn="just" rtl="1">
              <a:lnSpc>
                <a:spcPct val="150000"/>
              </a:lnSpc>
            </a:pPr>
            <a:endParaRPr lang="he-IL" sz="2000" dirty="0">
              <a:latin typeface="David" pitchFamily="34" charset="-79"/>
              <a:cs typeface="David" pitchFamily="34" charset="-79"/>
            </a:endParaRPr>
          </a:p>
          <a:p>
            <a:pPr algn="just" rtl="1"/>
            <a:endParaRPr lang="he-IL" sz="2000" u="sng" dirty="0">
              <a:latin typeface="David" pitchFamily="34" charset="-79"/>
              <a:cs typeface="David" pitchFamily="34" charset="-79"/>
            </a:endParaRPr>
          </a:p>
          <a:p>
            <a:pPr algn="just" rtl="1"/>
            <a:endParaRPr lang="en-US" b="0" dirty="0"/>
          </a:p>
        </p:txBody>
      </p:sp>
      <p:sp>
        <p:nvSpPr>
          <p:cNvPr id="4" name="Slide Number Placeholder 3"/>
          <p:cNvSpPr>
            <a:spLocks noGrp="1"/>
          </p:cNvSpPr>
          <p:nvPr>
            <p:ph type="sldNum" sz="quarter" idx="12"/>
          </p:nvPr>
        </p:nvSpPr>
        <p:spPr/>
        <p:txBody>
          <a:bodyPr/>
          <a:lstStyle/>
          <a:p>
            <a:pPr>
              <a:defRPr/>
            </a:pPr>
            <a:fld id="{B30DD816-ED6D-423E-A6CD-5DDD3E9CA113}" type="slidenum">
              <a:rPr lang="en-GB" smtClean="0"/>
              <a:pPr>
                <a:defRPr/>
              </a:pPr>
              <a:t>34</a:t>
            </a:fld>
            <a:endParaRPr lang="en-GB" dirty="0"/>
          </a:p>
        </p:txBody>
      </p:sp>
    </p:spTree>
    <p:extLst>
      <p:ext uri="{BB962C8B-B14F-4D97-AF65-F5344CB8AC3E}">
        <p14:creationId xmlns:p14="http://schemas.microsoft.com/office/powerpoint/2010/main" val="342052109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he-IL" sz="2900" dirty="0">
                <a:solidFill>
                  <a:srgbClr val="DB171C"/>
                </a:solidFill>
              </a:rPr>
              <a:t>סבירותן וחוקיותן של תקנות הפחת</a:t>
            </a:r>
            <a:endParaRPr lang="en-US" sz="2900" dirty="0">
              <a:solidFill>
                <a:srgbClr val="DB171C"/>
              </a:solidFill>
            </a:endParaRPr>
          </a:p>
        </p:txBody>
      </p:sp>
      <p:sp>
        <p:nvSpPr>
          <p:cNvPr id="3" name="Content Placeholder 2"/>
          <p:cNvSpPr>
            <a:spLocks noGrp="1"/>
          </p:cNvSpPr>
          <p:nvPr>
            <p:ph idx="1"/>
          </p:nvPr>
        </p:nvSpPr>
        <p:spPr>
          <a:xfrm>
            <a:off x="1676400" y="1922929"/>
            <a:ext cx="8610600" cy="3763497"/>
          </a:xfrm>
        </p:spPr>
        <p:txBody>
          <a:bodyPr/>
          <a:lstStyle/>
          <a:p>
            <a:pPr marL="344488" indent="-344488" algn="just" rtl="1">
              <a:lnSpc>
                <a:spcPct val="150000"/>
              </a:lnSpc>
            </a:pPr>
            <a:r>
              <a:rPr lang="he-IL" sz="2000" dirty="0">
                <a:latin typeface="David" pitchFamily="34" charset="-79"/>
                <a:cs typeface="David" pitchFamily="34" charset="-79"/>
              </a:rPr>
              <a:t>סעיף 21 בפקודה:</a:t>
            </a:r>
          </a:p>
          <a:p>
            <a:pPr marL="344488" indent="-344488" algn="just" rtl="1">
              <a:lnSpc>
                <a:spcPct val="150000"/>
              </a:lnSpc>
              <a:buFont typeface="Wingdings" pitchFamily="2" charset="2"/>
              <a:buChar char="ü"/>
            </a:pPr>
            <a:r>
              <a:rPr lang="he-IL" sz="2000" dirty="0">
                <a:latin typeface="David" pitchFamily="34" charset="-79"/>
                <a:cs typeface="David" pitchFamily="34" charset="-79"/>
              </a:rPr>
              <a:t>"יותר ניכוי בעד פחת של בניין, מכונות, מוצבה, רהיטים או </a:t>
            </a:r>
            <a:r>
              <a:rPr lang="he-IL" sz="2000" u="sng" dirty="0">
                <a:latin typeface="David" pitchFamily="34" charset="-79"/>
                <a:cs typeface="David" pitchFamily="34" charset="-79"/>
              </a:rPr>
              <a:t>נכסים אחרים</a:t>
            </a:r>
            <a:r>
              <a:rPr lang="he-IL" sz="2000" dirty="0">
                <a:latin typeface="David" pitchFamily="34" charset="-79"/>
                <a:cs typeface="David" pitchFamily="34" charset="-79"/>
              </a:rPr>
              <a:t> שבבעלותו של הנישום והמשמשים לצרכי ייצור הכנסתו, לרבות אינוונטר חי ודומם בחקלאות ולרבות נטיעות</a:t>
            </a:r>
            <a:r>
              <a:rPr lang="en-US" sz="2000" dirty="0">
                <a:latin typeface="David" pitchFamily="34" charset="-79"/>
                <a:cs typeface="David" pitchFamily="34" charset="-79"/>
              </a:rPr>
              <a:t>;</a:t>
            </a:r>
            <a:r>
              <a:rPr lang="he-IL" sz="2000" dirty="0">
                <a:latin typeface="David" pitchFamily="34" charset="-79"/>
                <a:cs typeface="David" pitchFamily="34" charset="-79"/>
              </a:rPr>
              <a:t> סכום הפחת יחושב לפי אחוזים - </a:t>
            </a:r>
            <a:r>
              <a:rPr lang="he-IL" sz="2000" u="sng" dirty="0">
                <a:latin typeface="David" pitchFamily="34" charset="-79"/>
                <a:cs typeface="David" pitchFamily="34" charset="-79"/>
              </a:rPr>
              <a:t>שייקבעו</a:t>
            </a:r>
            <a:r>
              <a:rPr lang="he-IL" sz="2000" dirty="0">
                <a:latin typeface="David" pitchFamily="34" charset="-79"/>
                <a:cs typeface="David" pitchFamily="34" charset="-79"/>
              </a:rPr>
              <a:t> באישור ועדת הכספים של הכנסת לכל מקרה או לכל סוג של מקרים – מן המחיר המקורי שעלה לנישום, </a:t>
            </a:r>
            <a:r>
              <a:rPr lang="he-IL" sz="2000" u="sng" dirty="0">
                <a:latin typeface="David" pitchFamily="34" charset="-79"/>
                <a:cs typeface="David" pitchFamily="34" charset="-79"/>
              </a:rPr>
              <a:t>למעט</a:t>
            </a:r>
            <a:r>
              <a:rPr lang="he-IL" sz="2000" dirty="0">
                <a:latin typeface="David" pitchFamily="34" charset="-79"/>
                <a:cs typeface="David" pitchFamily="34" charset="-79"/>
              </a:rPr>
              <a:t> מחיר הקרקע שעליה הוקם הבניין...".</a:t>
            </a:r>
          </a:p>
          <a:p>
            <a:pPr marL="344488" indent="-344488" algn="just" rtl="1">
              <a:lnSpc>
                <a:spcPct val="150000"/>
              </a:lnSpc>
            </a:pPr>
            <a:endParaRPr lang="he-IL" sz="2000" dirty="0">
              <a:latin typeface="David" pitchFamily="34" charset="-79"/>
              <a:cs typeface="David" pitchFamily="34" charset="-79"/>
            </a:endParaRPr>
          </a:p>
          <a:p>
            <a:pPr algn="just" rtl="1"/>
            <a:endParaRPr lang="he-IL" sz="2000" u="sng" dirty="0">
              <a:latin typeface="David" pitchFamily="34" charset="-79"/>
              <a:cs typeface="David" pitchFamily="34" charset="-79"/>
            </a:endParaRPr>
          </a:p>
          <a:p>
            <a:pPr algn="just" rtl="1"/>
            <a:endParaRPr lang="en-US" b="0" dirty="0"/>
          </a:p>
        </p:txBody>
      </p:sp>
      <p:sp>
        <p:nvSpPr>
          <p:cNvPr id="4" name="Slide Number Placeholder 3"/>
          <p:cNvSpPr>
            <a:spLocks noGrp="1"/>
          </p:cNvSpPr>
          <p:nvPr>
            <p:ph type="sldNum" sz="quarter" idx="12"/>
          </p:nvPr>
        </p:nvSpPr>
        <p:spPr/>
        <p:txBody>
          <a:bodyPr/>
          <a:lstStyle/>
          <a:p>
            <a:pPr>
              <a:defRPr/>
            </a:pPr>
            <a:fld id="{B30DD816-ED6D-423E-A6CD-5DDD3E9CA113}" type="slidenum">
              <a:rPr lang="en-GB" smtClean="0"/>
              <a:pPr>
                <a:defRPr/>
              </a:pPr>
              <a:t>35</a:t>
            </a:fld>
            <a:endParaRPr lang="en-GB" dirty="0"/>
          </a:p>
        </p:txBody>
      </p:sp>
    </p:spTree>
    <p:extLst>
      <p:ext uri="{BB962C8B-B14F-4D97-AF65-F5344CB8AC3E}">
        <p14:creationId xmlns:p14="http://schemas.microsoft.com/office/powerpoint/2010/main" val="24562367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he-IL" sz="2900" dirty="0">
                <a:solidFill>
                  <a:srgbClr val="DB171C"/>
                </a:solidFill>
              </a:rPr>
              <a:t>סבירותן וחוקיותן של תקנות הפחת</a:t>
            </a:r>
            <a:endParaRPr lang="en-US" sz="2900" dirty="0">
              <a:solidFill>
                <a:srgbClr val="DB171C"/>
              </a:solidFill>
            </a:endParaRPr>
          </a:p>
        </p:txBody>
      </p:sp>
      <p:sp>
        <p:nvSpPr>
          <p:cNvPr id="3" name="Content Placeholder 2"/>
          <p:cNvSpPr>
            <a:spLocks noGrp="1"/>
          </p:cNvSpPr>
          <p:nvPr>
            <p:ph idx="1"/>
          </p:nvPr>
        </p:nvSpPr>
        <p:spPr>
          <a:xfrm>
            <a:off x="838201" y="1425388"/>
            <a:ext cx="10515600" cy="4930962"/>
          </a:xfrm>
        </p:spPr>
        <p:txBody>
          <a:bodyPr>
            <a:normAutofit/>
          </a:bodyPr>
          <a:lstStyle/>
          <a:p>
            <a:pPr marL="463550" indent="-177800" algn="just" rtl="1">
              <a:lnSpc>
                <a:spcPct val="150000"/>
              </a:lnSpc>
              <a:spcBef>
                <a:spcPts val="0"/>
              </a:spcBef>
            </a:pPr>
            <a:r>
              <a:rPr lang="he-IL" sz="2000" b="1" dirty="0">
                <a:latin typeface="David" pitchFamily="34" charset="-79"/>
                <a:cs typeface="David" pitchFamily="34" charset="-79"/>
              </a:rPr>
              <a:t>בע"א 6557/01 פז גז חברה לשיווק בע"מ </a:t>
            </a:r>
            <a:r>
              <a:rPr lang="he-IL" sz="2000" dirty="0">
                <a:latin typeface="David" pitchFamily="34" charset="-79"/>
                <a:cs typeface="David" pitchFamily="34" charset="-79"/>
              </a:rPr>
              <a:t>(</a:t>
            </a:r>
            <a:r>
              <a:rPr lang="he-IL" sz="2000" dirty="0" err="1">
                <a:latin typeface="David" pitchFamily="34" charset="-79"/>
                <a:cs typeface="David" pitchFamily="34" charset="-79"/>
              </a:rPr>
              <a:t>באוביטר</a:t>
            </a:r>
            <a:r>
              <a:rPr lang="he-IL" sz="2000" dirty="0">
                <a:latin typeface="David" pitchFamily="34" charset="-79"/>
                <a:cs typeface="David" pitchFamily="34" charset="-79"/>
              </a:rPr>
              <a:t>) העירה </a:t>
            </a:r>
            <a:r>
              <a:rPr lang="he-IL" sz="2000" dirty="0" err="1">
                <a:latin typeface="David" pitchFamily="34" charset="-79"/>
                <a:cs typeface="David" pitchFamily="34" charset="-79"/>
              </a:rPr>
              <a:t>כב</a:t>
            </a:r>
            <a:r>
              <a:rPr lang="he-IL" sz="2000" dirty="0">
                <a:latin typeface="David" pitchFamily="34" charset="-79"/>
                <a:cs typeface="David" pitchFamily="34" charset="-79"/>
              </a:rPr>
              <a:t>' השופטת ארבל כי בשלה העת לתקיפתן של תקנות הפחת ותוקפן באומרה: </a:t>
            </a:r>
          </a:p>
          <a:p>
            <a:pPr marL="463550" indent="0" algn="just" rtl="1">
              <a:lnSpc>
                <a:spcPct val="150000"/>
              </a:lnSpc>
              <a:spcBef>
                <a:spcPts val="0"/>
              </a:spcBef>
              <a:spcAft>
                <a:spcPts val="600"/>
              </a:spcAft>
            </a:pPr>
            <a:r>
              <a:rPr lang="he-IL" sz="2000" dirty="0">
                <a:latin typeface="David" pitchFamily="34" charset="-79"/>
                <a:cs typeface="David" pitchFamily="34" charset="-79"/>
              </a:rPr>
              <a:t>"אעיר כי אף ביהמ"ש המחוזי סבר שלו הייתה פז גז תוקפת את תקנות הפחת עצמן בהיותן בלתי סבירות אפשר והיה הדבר צולח בידה"</a:t>
            </a:r>
          </a:p>
          <a:p>
            <a:pPr marL="463550" indent="0" algn="just" rtl="1">
              <a:lnSpc>
                <a:spcPct val="150000"/>
              </a:lnSpc>
              <a:spcBef>
                <a:spcPts val="0"/>
              </a:spcBef>
              <a:spcAft>
                <a:spcPts val="600"/>
              </a:spcAft>
            </a:pPr>
            <a:endParaRPr lang="he-IL" sz="2000" i="1" dirty="0">
              <a:latin typeface="David" pitchFamily="34" charset="-79"/>
              <a:cs typeface="David" pitchFamily="34" charset="-79"/>
            </a:endParaRPr>
          </a:p>
          <a:p>
            <a:pPr indent="-117475" algn="just" rtl="1">
              <a:spcBef>
                <a:spcPts val="3000"/>
              </a:spcBef>
            </a:pPr>
            <a:r>
              <a:rPr lang="he-IL" sz="2000" b="1" dirty="0" err="1">
                <a:latin typeface="David" pitchFamily="34" charset="-79"/>
                <a:cs typeface="David" pitchFamily="34" charset="-79"/>
              </a:rPr>
              <a:t>בעמ"ה</a:t>
            </a:r>
            <a:r>
              <a:rPr lang="he-IL" sz="2000" b="1" dirty="0">
                <a:latin typeface="David" pitchFamily="34" charset="-79"/>
                <a:cs typeface="David" pitchFamily="34" charset="-79"/>
              </a:rPr>
              <a:t> 1022/99 ענבר היכלי יופי </a:t>
            </a:r>
            <a:r>
              <a:rPr lang="he-IL" sz="2000" b="1" dirty="0" smtClean="0">
                <a:latin typeface="David" pitchFamily="34" charset="-79"/>
                <a:cs typeface="David" pitchFamily="34" charset="-79"/>
              </a:rPr>
              <a:t>לכלה</a:t>
            </a:r>
            <a:r>
              <a:rPr lang="he-IL" sz="2000" dirty="0" smtClean="0">
                <a:latin typeface="David" pitchFamily="34" charset="-79"/>
                <a:cs typeface="David" pitchFamily="34" charset="-79"/>
              </a:rPr>
              <a:t>:</a:t>
            </a:r>
            <a:endParaRPr lang="he-IL" sz="2000" dirty="0">
              <a:latin typeface="David" pitchFamily="34" charset="-79"/>
              <a:cs typeface="David" pitchFamily="34" charset="-79"/>
            </a:endParaRPr>
          </a:p>
          <a:p>
            <a:pPr marL="461963" indent="1588" algn="just" rtl="1">
              <a:lnSpc>
                <a:spcPct val="150000"/>
              </a:lnSpc>
              <a:spcBef>
                <a:spcPts val="600"/>
              </a:spcBef>
              <a:spcAft>
                <a:spcPts val="600"/>
              </a:spcAft>
            </a:pPr>
            <a:r>
              <a:rPr lang="he-IL" sz="2000" dirty="0">
                <a:latin typeface="David" pitchFamily="34" charset="-79"/>
                <a:cs typeface="David" pitchFamily="34" charset="-79"/>
              </a:rPr>
              <a:t>"גישה הגורסת כי שיעורי הפחת שנקבעו בתקנות, יכול שיהיו מנותקים מן המציאות הכלכלית של הנכס, ושיחולו על נכס הנדרש לפי אופיו לשיעורי פחת גבוהים יותר, אינה יכולה </a:t>
            </a:r>
            <a:r>
              <a:rPr lang="he-IL" sz="2000" dirty="0" err="1">
                <a:latin typeface="David" pitchFamily="34" charset="-79"/>
                <a:cs typeface="David" pitchFamily="34" charset="-79"/>
              </a:rPr>
              <a:t>להתישב</a:t>
            </a:r>
            <a:r>
              <a:rPr lang="he-IL" sz="2000" dirty="0">
                <a:latin typeface="David" pitchFamily="34" charset="-79"/>
                <a:cs typeface="David" pitchFamily="34" charset="-79"/>
              </a:rPr>
              <a:t> עם רוח הפקודה ותכליתה. הפחת </a:t>
            </a:r>
            <a:r>
              <a:rPr lang="he-IL" sz="2000" dirty="0" err="1">
                <a:latin typeface="David" pitchFamily="34" charset="-79"/>
                <a:cs typeface="David" pitchFamily="34" charset="-79"/>
              </a:rPr>
              <a:t>המיסויי</a:t>
            </a:r>
            <a:r>
              <a:rPr lang="he-IL" sz="2000" dirty="0">
                <a:latin typeface="David" pitchFamily="34" charset="-79"/>
                <a:cs typeface="David" pitchFamily="34" charset="-79"/>
              </a:rPr>
              <a:t>, חייב לדעתי לשקף, בכל מקרה, את הפחת האמיתי של הנכס, שאחרת, מה טעם בקביעתו?"</a:t>
            </a:r>
          </a:p>
          <a:p>
            <a:pPr indent="1588" algn="just" rtl="1">
              <a:lnSpc>
                <a:spcPct val="150000"/>
              </a:lnSpc>
            </a:pPr>
            <a:endParaRPr lang="he-IL" sz="2000" i="1" dirty="0">
              <a:latin typeface="David" pitchFamily="34" charset="-79"/>
              <a:cs typeface="David" pitchFamily="34" charset="-79"/>
            </a:endParaRPr>
          </a:p>
          <a:p>
            <a:pPr indent="1588" algn="just" rtl="1">
              <a:lnSpc>
                <a:spcPct val="150000"/>
              </a:lnSpc>
            </a:pPr>
            <a:endParaRPr lang="he-IL" sz="2000" i="1" dirty="0">
              <a:latin typeface="David" pitchFamily="34" charset="-79"/>
              <a:cs typeface="David" pitchFamily="34" charset="-79"/>
            </a:endParaRPr>
          </a:p>
          <a:p>
            <a:pPr indent="1588" algn="just" rtl="1">
              <a:lnSpc>
                <a:spcPct val="150000"/>
              </a:lnSpc>
            </a:pPr>
            <a:endParaRPr lang="en-US" sz="2000" i="1" dirty="0">
              <a:latin typeface="David" pitchFamily="34" charset="-79"/>
              <a:cs typeface="David" pitchFamily="34" charset="-79"/>
            </a:endParaRPr>
          </a:p>
        </p:txBody>
      </p:sp>
      <p:sp>
        <p:nvSpPr>
          <p:cNvPr id="4" name="Slide Number Placeholder 3"/>
          <p:cNvSpPr>
            <a:spLocks noGrp="1"/>
          </p:cNvSpPr>
          <p:nvPr>
            <p:ph type="sldNum" sz="quarter" idx="12"/>
          </p:nvPr>
        </p:nvSpPr>
        <p:spPr/>
        <p:txBody>
          <a:bodyPr/>
          <a:lstStyle/>
          <a:p>
            <a:pPr>
              <a:defRPr/>
            </a:pPr>
            <a:fld id="{B30DD816-ED6D-423E-A6CD-5DDD3E9CA113}" type="slidenum">
              <a:rPr lang="en-GB" smtClean="0"/>
              <a:pPr>
                <a:defRPr/>
              </a:pPr>
              <a:t>36</a:t>
            </a:fld>
            <a:endParaRPr lang="en-GB" dirty="0"/>
          </a:p>
        </p:txBody>
      </p:sp>
      <p:sp>
        <p:nvSpPr>
          <p:cNvPr id="7" name="TextBox 6"/>
          <p:cNvSpPr txBox="1"/>
          <p:nvPr/>
        </p:nvSpPr>
        <p:spPr>
          <a:xfrm>
            <a:off x="838199" y="3357283"/>
            <a:ext cx="10000129" cy="707886"/>
          </a:xfrm>
          <a:prstGeom prst="rect">
            <a:avLst/>
          </a:prstGeom>
          <a:solidFill>
            <a:schemeClr val="accent6"/>
          </a:solidFill>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rtl="1"/>
            <a:r>
              <a:rPr lang="he-IL" sz="2000" b="1" u="sng" dirty="0">
                <a:solidFill>
                  <a:schemeClr val="bg2"/>
                </a:solidFill>
                <a:latin typeface="David" pitchFamily="34" charset="-79"/>
                <a:cs typeface="David" pitchFamily="34" charset="-79"/>
              </a:rPr>
              <a:t>מסקנה</a:t>
            </a:r>
            <a:r>
              <a:rPr lang="he-IL" sz="2000" b="1" dirty="0">
                <a:solidFill>
                  <a:schemeClr val="bg2"/>
                </a:solidFill>
                <a:latin typeface="David" pitchFamily="34" charset="-79"/>
                <a:cs typeface="David" pitchFamily="34" charset="-79"/>
              </a:rPr>
              <a:t>: הימנעות מעדכון תקנות הפחת מהווה רשלנות אשר לוקה באי חוקיות, שכן היא מביאה לפגיעה בקניינו של האדם.</a:t>
            </a:r>
            <a:endParaRPr lang="en-US" sz="2000" b="1" dirty="0">
              <a:solidFill>
                <a:schemeClr val="bg2"/>
              </a:solidFill>
              <a:latin typeface="David" pitchFamily="34" charset="-79"/>
              <a:cs typeface="David" pitchFamily="34" charset="-79"/>
            </a:endParaRPr>
          </a:p>
        </p:txBody>
      </p:sp>
    </p:spTree>
    <p:extLst>
      <p:ext uri="{BB962C8B-B14F-4D97-AF65-F5344CB8AC3E}">
        <p14:creationId xmlns:p14="http://schemas.microsoft.com/office/powerpoint/2010/main" val="97801596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ctrTitle"/>
          </p:nvPr>
        </p:nvSpPr>
        <p:spPr>
          <a:xfrm>
            <a:off x="1524000" y="1122362"/>
            <a:ext cx="9144000" cy="3100013"/>
          </a:xfrm>
        </p:spPr>
        <p:txBody>
          <a:bodyPr>
            <a:normAutofit fontScale="90000"/>
          </a:bodyPr>
          <a:lstStyle/>
          <a:p>
            <a:r>
              <a:rPr lang="he-IL" dirty="0" smtClean="0">
                <a:solidFill>
                  <a:srgbClr val="DB171C"/>
                </a:solidFill>
              </a:rPr>
              <a:t/>
            </a:r>
            <a:br>
              <a:rPr lang="he-IL" dirty="0" smtClean="0">
                <a:solidFill>
                  <a:srgbClr val="DB171C"/>
                </a:solidFill>
              </a:rPr>
            </a:br>
            <a:r>
              <a:rPr lang="he-IL" dirty="0">
                <a:solidFill>
                  <a:srgbClr val="DB171C"/>
                </a:solidFill>
              </a:rPr>
              <a:t/>
            </a:r>
            <a:br>
              <a:rPr lang="he-IL" dirty="0">
                <a:solidFill>
                  <a:srgbClr val="DB171C"/>
                </a:solidFill>
              </a:rPr>
            </a:br>
            <a:r>
              <a:rPr lang="he-IL" dirty="0" smtClean="0">
                <a:solidFill>
                  <a:srgbClr val="DB171C"/>
                </a:solidFill>
              </a:rPr>
              <a:t/>
            </a:r>
            <a:br>
              <a:rPr lang="he-IL" dirty="0" smtClean="0">
                <a:solidFill>
                  <a:srgbClr val="DB171C"/>
                </a:solidFill>
              </a:rPr>
            </a:br>
            <a:r>
              <a:rPr lang="he-IL" dirty="0" smtClean="0">
                <a:solidFill>
                  <a:srgbClr val="DB171C"/>
                </a:solidFill>
              </a:rPr>
              <a:t>רווח הון</a:t>
            </a:r>
            <a:br>
              <a:rPr lang="he-IL" dirty="0" smtClean="0">
                <a:solidFill>
                  <a:srgbClr val="DB171C"/>
                </a:solidFill>
              </a:rPr>
            </a:br>
            <a:r>
              <a:rPr lang="he-IL" dirty="0" smtClean="0">
                <a:solidFill>
                  <a:srgbClr val="DB171C"/>
                </a:solidFill>
              </a:rPr>
              <a:t> </a:t>
            </a:r>
            <a:endParaRPr lang="en-US" dirty="0">
              <a:solidFill>
                <a:srgbClr val="DB171C"/>
              </a:solidFill>
            </a:endParaRPr>
          </a:p>
        </p:txBody>
      </p:sp>
      <p:sp>
        <p:nvSpPr>
          <p:cNvPr id="3" name="כותרת משנה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56062461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he-IL" sz="2900" dirty="0" smtClean="0">
                <a:solidFill>
                  <a:srgbClr val="DB171C"/>
                </a:solidFill>
              </a:rPr>
              <a:t>הגדרת תמורה</a:t>
            </a:r>
            <a:endParaRPr lang="en-US" sz="2900" dirty="0">
              <a:solidFill>
                <a:srgbClr val="DB171C"/>
              </a:solidFill>
            </a:endParaRPr>
          </a:p>
        </p:txBody>
      </p:sp>
      <p:sp>
        <p:nvSpPr>
          <p:cNvPr id="3" name="Content Placeholder 2"/>
          <p:cNvSpPr>
            <a:spLocks noGrp="1"/>
          </p:cNvSpPr>
          <p:nvPr>
            <p:ph idx="1"/>
          </p:nvPr>
        </p:nvSpPr>
        <p:spPr>
          <a:xfrm>
            <a:off x="838201" y="1425388"/>
            <a:ext cx="10515600" cy="4930962"/>
          </a:xfrm>
        </p:spPr>
        <p:txBody>
          <a:bodyPr>
            <a:normAutofit/>
          </a:bodyPr>
          <a:lstStyle/>
          <a:p>
            <a:pPr marL="463550" indent="-177800" algn="just" rtl="1">
              <a:lnSpc>
                <a:spcPct val="150000"/>
              </a:lnSpc>
              <a:spcBef>
                <a:spcPts val="0"/>
              </a:spcBef>
            </a:pPr>
            <a:r>
              <a:rPr lang="he-IL" sz="2000" b="1" dirty="0" smtClean="0">
                <a:latin typeface="David" pitchFamily="34" charset="-79"/>
                <a:cs typeface="David" pitchFamily="34" charset="-79"/>
              </a:rPr>
              <a:t>מחיר שנקבע בין מוכר מרצון לקונה מרצון </a:t>
            </a:r>
          </a:p>
          <a:p>
            <a:pPr marL="920750" lvl="1" indent="-177800" algn="just" rtl="1">
              <a:lnSpc>
                <a:spcPct val="150000"/>
              </a:lnSpc>
              <a:spcBef>
                <a:spcPts val="0"/>
              </a:spcBef>
            </a:pPr>
            <a:r>
              <a:rPr lang="he-IL" sz="1600" b="1" dirty="0" smtClean="0">
                <a:latin typeface="David" pitchFamily="34" charset="-79"/>
                <a:cs typeface="David" pitchFamily="34" charset="-79"/>
              </a:rPr>
              <a:t>המחיר נקבע בתום לב ובלי שהושפע מיחסים מיוחדים  </a:t>
            </a:r>
          </a:p>
          <a:p>
            <a:pPr marL="920750" lvl="1" indent="-177800" algn="just" rtl="1">
              <a:lnSpc>
                <a:spcPct val="150000"/>
              </a:lnSpc>
              <a:spcBef>
                <a:spcPts val="0"/>
              </a:spcBef>
            </a:pPr>
            <a:r>
              <a:rPr lang="he-IL" sz="1600" b="1" dirty="0" smtClean="0"/>
              <a:t>ע"מ </a:t>
            </a:r>
            <a:r>
              <a:rPr lang="en-US" sz="1600" b="1" dirty="0" smtClean="0"/>
              <a:t>13717-01-10</a:t>
            </a:r>
            <a:r>
              <a:rPr lang="he-IL" sz="1600" b="1" dirty="0" err="1" smtClean="0"/>
              <a:t>ב.ל.חשמל</a:t>
            </a:r>
            <a:r>
              <a:rPr lang="he-IL" sz="1600" b="1" dirty="0" smtClean="0"/>
              <a:t> הנדסה וביצוע בע"מ </a:t>
            </a:r>
            <a:endParaRPr lang="he-IL" sz="1600" b="1" dirty="0" smtClean="0">
              <a:latin typeface="David" pitchFamily="34" charset="-79"/>
              <a:cs typeface="David" pitchFamily="34" charset="-79"/>
            </a:endParaRPr>
          </a:p>
          <a:p>
            <a:pPr marL="463550" indent="-177800" algn="just" rtl="1">
              <a:lnSpc>
                <a:spcPct val="150000"/>
              </a:lnSpc>
              <a:spcBef>
                <a:spcPts val="0"/>
              </a:spcBef>
            </a:pPr>
            <a:r>
              <a:rPr lang="he-IL" sz="2000" b="1" dirty="0" smtClean="0">
                <a:latin typeface="David" pitchFamily="34" charset="-79"/>
                <a:cs typeface="David" pitchFamily="34" charset="-79"/>
              </a:rPr>
              <a:t>מקרקעין – תמורה בכתב</a:t>
            </a:r>
          </a:p>
          <a:p>
            <a:pPr marL="463550" indent="-177800" algn="just" rtl="1">
              <a:lnSpc>
                <a:spcPct val="150000"/>
              </a:lnSpc>
              <a:spcBef>
                <a:spcPts val="0"/>
              </a:spcBef>
            </a:pPr>
            <a:r>
              <a:rPr lang="he-IL" sz="2000" b="1" dirty="0" smtClean="0">
                <a:latin typeface="David" pitchFamily="34" charset="-79"/>
                <a:cs typeface="David" pitchFamily="34" charset="-79"/>
              </a:rPr>
              <a:t>פדיון אג"ח – יראו את הפרשי הצמדה כחלק מהתמורה </a:t>
            </a:r>
          </a:p>
          <a:p>
            <a:pPr indent="1588" algn="just" rtl="1">
              <a:lnSpc>
                <a:spcPct val="150000"/>
              </a:lnSpc>
            </a:pPr>
            <a:endParaRPr lang="he-IL" sz="2000" i="1" dirty="0">
              <a:latin typeface="David" pitchFamily="34" charset="-79"/>
              <a:cs typeface="David" pitchFamily="34" charset="-79"/>
            </a:endParaRPr>
          </a:p>
          <a:p>
            <a:pPr indent="1588" algn="just" rtl="1">
              <a:lnSpc>
                <a:spcPct val="150000"/>
              </a:lnSpc>
            </a:pPr>
            <a:endParaRPr lang="he-IL" sz="2000" i="1" dirty="0">
              <a:latin typeface="David" pitchFamily="34" charset="-79"/>
              <a:cs typeface="David" pitchFamily="34" charset="-79"/>
            </a:endParaRPr>
          </a:p>
          <a:p>
            <a:pPr indent="1588" algn="just" rtl="1">
              <a:lnSpc>
                <a:spcPct val="150000"/>
              </a:lnSpc>
            </a:pPr>
            <a:endParaRPr lang="en-US" sz="2000" i="1" dirty="0">
              <a:latin typeface="David" pitchFamily="34" charset="-79"/>
              <a:cs typeface="David" pitchFamily="34" charset="-79"/>
            </a:endParaRPr>
          </a:p>
        </p:txBody>
      </p:sp>
      <p:sp>
        <p:nvSpPr>
          <p:cNvPr id="4" name="Slide Number Placeholder 3"/>
          <p:cNvSpPr>
            <a:spLocks noGrp="1"/>
          </p:cNvSpPr>
          <p:nvPr>
            <p:ph type="sldNum" sz="quarter" idx="12"/>
          </p:nvPr>
        </p:nvSpPr>
        <p:spPr/>
        <p:txBody>
          <a:bodyPr/>
          <a:lstStyle/>
          <a:p>
            <a:pPr>
              <a:defRPr/>
            </a:pPr>
            <a:fld id="{B30DD816-ED6D-423E-A6CD-5DDD3E9CA113}" type="slidenum">
              <a:rPr lang="en-GB" smtClean="0"/>
              <a:pPr>
                <a:defRPr/>
              </a:pPr>
              <a:t>38</a:t>
            </a:fld>
            <a:endParaRPr lang="en-GB" dirty="0"/>
          </a:p>
        </p:txBody>
      </p:sp>
    </p:spTree>
    <p:extLst>
      <p:ext uri="{BB962C8B-B14F-4D97-AF65-F5344CB8AC3E}">
        <p14:creationId xmlns:p14="http://schemas.microsoft.com/office/powerpoint/2010/main" val="180193836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he-IL" sz="2900" dirty="0" smtClean="0">
                <a:solidFill>
                  <a:srgbClr val="DB171C"/>
                </a:solidFill>
              </a:rPr>
              <a:t>קיזוז הפסד מניירות ערך </a:t>
            </a:r>
            <a:endParaRPr lang="en-US" sz="2900" dirty="0">
              <a:solidFill>
                <a:srgbClr val="DB171C"/>
              </a:solidFill>
            </a:endParaRPr>
          </a:p>
        </p:txBody>
      </p:sp>
      <p:sp>
        <p:nvSpPr>
          <p:cNvPr id="3" name="Content Placeholder 2"/>
          <p:cNvSpPr>
            <a:spLocks noGrp="1"/>
          </p:cNvSpPr>
          <p:nvPr>
            <p:ph idx="1"/>
          </p:nvPr>
        </p:nvSpPr>
        <p:spPr>
          <a:xfrm>
            <a:off x="838201" y="1425388"/>
            <a:ext cx="10515600" cy="4930962"/>
          </a:xfrm>
        </p:spPr>
        <p:txBody>
          <a:bodyPr>
            <a:normAutofit/>
          </a:bodyPr>
          <a:lstStyle/>
          <a:p>
            <a:pPr marL="463550" indent="-177800" algn="just" rtl="1">
              <a:lnSpc>
                <a:spcPct val="150000"/>
              </a:lnSpc>
              <a:spcBef>
                <a:spcPts val="0"/>
              </a:spcBef>
            </a:pPr>
            <a:r>
              <a:rPr lang="he-IL" sz="2000" b="1" dirty="0" smtClean="0">
                <a:latin typeface="David" pitchFamily="34" charset="-79"/>
                <a:cs typeface="David" pitchFamily="34" charset="-79"/>
              </a:rPr>
              <a:t>סעיף 92 (א)(4) לפקודה </a:t>
            </a:r>
          </a:p>
          <a:p>
            <a:pPr marL="920750" lvl="1" indent="-177800" algn="just" rtl="1">
              <a:lnSpc>
                <a:spcPct val="150000"/>
              </a:lnSpc>
              <a:spcBef>
                <a:spcPts val="0"/>
              </a:spcBef>
            </a:pPr>
            <a:r>
              <a:rPr lang="he-IL" sz="1600" b="1" dirty="0" smtClean="0">
                <a:latin typeface="David" pitchFamily="34" charset="-79"/>
                <a:cs typeface="David" pitchFamily="34" charset="-79"/>
              </a:rPr>
              <a:t>הפסד הון במכירת נייר ערך בשנת המס ניתן לקיזוז גם כנגד:</a:t>
            </a:r>
          </a:p>
          <a:p>
            <a:pPr marL="920750" lvl="1" indent="-177800" algn="just" rtl="1">
              <a:lnSpc>
                <a:spcPct val="150000"/>
              </a:lnSpc>
              <a:spcBef>
                <a:spcPts val="0"/>
              </a:spcBef>
            </a:pPr>
            <a:r>
              <a:rPr lang="he-IL" sz="1600" b="1" dirty="0" smtClean="0">
                <a:latin typeface="David" pitchFamily="34" charset="-79"/>
                <a:cs typeface="David" pitchFamily="34" charset="-79"/>
              </a:rPr>
              <a:t>הכנסה מריבית או מדיבידנד ששולמו על אותו נייר ערך.</a:t>
            </a:r>
          </a:p>
          <a:p>
            <a:pPr marL="920750" lvl="1" indent="-177800" algn="just" rtl="1">
              <a:lnSpc>
                <a:spcPct val="150000"/>
              </a:lnSpc>
              <a:spcBef>
                <a:spcPts val="0"/>
              </a:spcBef>
            </a:pPr>
            <a:r>
              <a:rPr lang="he-IL" sz="1600" b="1" dirty="0" smtClean="0">
                <a:latin typeface="David" pitchFamily="34" charset="-79"/>
                <a:cs typeface="David" pitchFamily="34" charset="-79"/>
              </a:rPr>
              <a:t>הכנסה מריבית  או מדיבידנד מניירות ערך אחרים ובלבד ששיעור המס עליהם אינו עולה על השיעור הקבוע בסעיף 126(א) לפקודה (26.5%)</a:t>
            </a:r>
          </a:p>
          <a:p>
            <a:pPr indent="1588" algn="just" rtl="1">
              <a:lnSpc>
                <a:spcPct val="150000"/>
              </a:lnSpc>
            </a:pPr>
            <a:endParaRPr lang="he-IL" sz="2000" i="1" dirty="0">
              <a:latin typeface="David" pitchFamily="34" charset="-79"/>
              <a:cs typeface="David" pitchFamily="34" charset="-79"/>
            </a:endParaRPr>
          </a:p>
          <a:p>
            <a:pPr indent="1588" algn="just" rtl="1">
              <a:lnSpc>
                <a:spcPct val="150000"/>
              </a:lnSpc>
            </a:pPr>
            <a:endParaRPr lang="he-IL" sz="2000" i="1" dirty="0">
              <a:latin typeface="David" pitchFamily="34" charset="-79"/>
              <a:cs typeface="David" pitchFamily="34" charset="-79"/>
            </a:endParaRPr>
          </a:p>
          <a:p>
            <a:pPr indent="1588" algn="just" rtl="1">
              <a:lnSpc>
                <a:spcPct val="150000"/>
              </a:lnSpc>
            </a:pPr>
            <a:endParaRPr lang="en-US" sz="2000" i="1" dirty="0">
              <a:latin typeface="David" pitchFamily="34" charset="-79"/>
              <a:cs typeface="David" pitchFamily="34" charset="-79"/>
            </a:endParaRPr>
          </a:p>
        </p:txBody>
      </p:sp>
      <p:sp>
        <p:nvSpPr>
          <p:cNvPr id="4" name="Slide Number Placeholder 3"/>
          <p:cNvSpPr>
            <a:spLocks noGrp="1"/>
          </p:cNvSpPr>
          <p:nvPr>
            <p:ph type="sldNum" sz="quarter" idx="12"/>
          </p:nvPr>
        </p:nvSpPr>
        <p:spPr/>
        <p:txBody>
          <a:bodyPr/>
          <a:lstStyle/>
          <a:p>
            <a:pPr>
              <a:defRPr/>
            </a:pPr>
            <a:fld id="{B30DD816-ED6D-423E-A6CD-5DDD3E9CA113}" type="slidenum">
              <a:rPr lang="en-GB" smtClean="0"/>
              <a:pPr>
                <a:defRPr/>
              </a:pPr>
              <a:t>39</a:t>
            </a:fld>
            <a:endParaRPr lang="en-GB" dirty="0"/>
          </a:p>
        </p:txBody>
      </p:sp>
    </p:spTree>
    <p:extLst>
      <p:ext uri="{BB962C8B-B14F-4D97-AF65-F5344CB8AC3E}">
        <p14:creationId xmlns:p14="http://schemas.microsoft.com/office/powerpoint/2010/main" val="38211211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a:xfrm>
            <a:off x="1893888" y="152400"/>
            <a:ext cx="8545513" cy="792162"/>
          </a:xfrm>
        </p:spPr>
        <p:txBody>
          <a:bodyPr/>
          <a:lstStyle/>
          <a:p>
            <a:pPr algn="ctr" rtl="1" eaLnBrk="1" hangingPunct="1"/>
            <a:r>
              <a:rPr lang="en-US" sz="2800" dirty="0">
                <a:latin typeface="David" pitchFamily="34" charset="-79"/>
                <a:cs typeface="David" pitchFamily="34" charset="-79"/>
              </a:rPr>
              <a:t> </a:t>
            </a:r>
            <a:r>
              <a:rPr lang="he-IL" sz="4000" dirty="0">
                <a:solidFill>
                  <a:srgbClr val="DB171C"/>
                </a:solidFill>
              </a:rPr>
              <a:t>סעיף 17 - ניכוי הוצאות</a:t>
            </a:r>
            <a:endParaRPr lang="en-US" sz="4000" dirty="0">
              <a:solidFill>
                <a:srgbClr val="DB171C"/>
              </a:solidFill>
            </a:endParaRPr>
          </a:p>
        </p:txBody>
      </p:sp>
      <p:sp>
        <p:nvSpPr>
          <p:cNvPr id="36868" name="Rectangle 3"/>
          <p:cNvSpPr>
            <a:spLocks noGrp="1" noChangeArrowheads="1"/>
          </p:cNvSpPr>
          <p:nvPr>
            <p:ph idx="1"/>
          </p:nvPr>
        </p:nvSpPr>
        <p:spPr>
          <a:xfrm>
            <a:off x="470647" y="1143000"/>
            <a:ext cx="10515600" cy="5392271"/>
          </a:xfrm>
        </p:spPr>
        <p:txBody>
          <a:bodyPr>
            <a:normAutofit/>
          </a:bodyPr>
          <a:lstStyle/>
          <a:p>
            <a:pPr marL="457200" indent="-457200" algn="just" rtl="1">
              <a:lnSpc>
                <a:spcPct val="150000"/>
              </a:lnSpc>
              <a:spcBef>
                <a:spcPts val="1200"/>
              </a:spcBef>
              <a:spcAft>
                <a:spcPts val="1200"/>
              </a:spcAft>
              <a:buFont typeface="Wingdings" pitchFamily="2" charset="2"/>
              <a:buChar char="v"/>
            </a:pPr>
            <a:r>
              <a:rPr lang="he-IL" sz="2000" dirty="0">
                <a:latin typeface="David" pitchFamily="34" charset="-79"/>
                <a:cs typeface="David" pitchFamily="34" charset="-79"/>
              </a:rPr>
              <a:t>סעיף 17 לפקודה  </a:t>
            </a:r>
            <a:r>
              <a:rPr lang="he-IL" sz="2000" dirty="0" smtClean="0">
                <a:latin typeface="David" pitchFamily="34" charset="-79"/>
                <a:cs typeface="David" pitchFamily="34" charset="-79"/>
              </a:rPr>
              <a:t>קובע מתי הכללים להתרת הוצאות:</a:t>
            </a:r>
            <a:endParaRPr lang="he-IL" sz="2000" dirty="0">
              <a:latin typeface="David" pitchFamily="34" charset="-79"/>
              <a:cs typeface="David" pitchFamily="34" charset="-79"/>
            </a:endParaRPr>
          </a:p>
          <a:p>
            <a:pPr marL="457200" indent="0" algn="just" rtl="1">
              <a:lnSpc>
                <a:spcPct val="150000"/>
              </a:lnSpc>
              <a:spcBef>
                <a:spcPts val="1200"/>
              </a:spcBef>
              <a:spcAft>
                <a:spcPts val="1200"/>
              </a:spcAft>
              <a:buNone/>
            </a:pPr>
            <a:r>
              <a:rPr lang="he-IL" sz="2000" dirty="0" smtClean="0">
                <a:latin typeface="David" pitchFamily="34" charset="-79"/>
                <a:cs typeface="David" pitchFamily="34" charset="-79"/>
              </a:rPr>
              <a:t>"</a:t>
            </a:r>
            <a:r>
              <a:rPr lang="en-US" sz="2000" dirty="0" smtClean="0">
                <a:latin typeface="David" pitchFamily="34" charset="-79"/>
                <a:cs typeface="David" pitchFamily="34" charset="-79"/>
              </a:rPr>
              <a:t> </a:t>
            </a:r>
            <a:r>
              <a:rPr lang="he-IL" sz="2000" b="1" i="1" dirty="0" smtClean="0">
                <a:latin typeface="David" pitchFamily="34" charset="-79"/>
                <a:cs typeface="David" pitchFamily="34" charset="-79"/>
              </a:rPr>
              <a:t>לשם </a:t>
            </a:r>
            <a:r>
              <a:rPr lang="he-IL" sz="2000" b="1" i="1" dirty="0">
                <a:latin typeface="David" pitchFamily="34" charset="-79"/>
                <a:cs typeface="David" pitchFamily="34" charset="-79"/>
              </a:rPr>
              <a:t>בירור הכנסתו החייבת של אדם ינוכו, זולת אם הניכוי הוגבל או לא הותר על פי סעיף 31- יציאות והוצאות שיצאו כולן </a:t>
            </a:r>
            <a:r>
              <a:rPr lang="he-IL" sz="2000" b="1" i="1" u="sng" dirty="0">
                <a:latin typeface="David" pitchFamily="34" charset="-79"/>
                <a:cs typeface="David" pitchFamily="34" charset="-79"/>
              </a:rPr>
              <a:t>בייצור הכנסתו בשנת המס</a:t>
            </a:r>
            <a:r>
              <a:rPr lang="he-IL" sz="2000" b="1" i="1" dirty="0">
                <a:latin typeface="David" pitchFamily="34" charset="-79"/>
                <a:cs typeface="David" pitchFamily="34" charset="-79"/>
              </a:rPr>
              <a:t>, </a:t>
            </a:r>
            <a:r>
              <a:rPr lang="he-IL" sz="2000" b="1" i="1" u="sng" dirty="0">
                <a:latin typeface="David" pitchFamily="34" charset="-79"/>
                <a:cs typeface="David" pitchFamily="34" charset="-79"/>
              </a:rPr>
              <a:t>ולשם כך בלבד</a:t>
            </a:r>
            <a:r>
              <a:rPr lang="he-IL" sz="2000" b="1" i="1" dirty="0">
                <a:latin typeface="David" pitchFamily="34" charset="-79"/>
                <a:cs typeface="David" pitchFamily="34" charset="-79"/>
              </a:rPr>
              <a:t>, לרבות-</a:t>
            </a:r>
          </a:p>
          <a:p>
            <a:pPr marL="457200" indent="0" algn="just" rtl="1">
              <a:lnSpc>
                <a:spcPct val="150000"/>
              </a:lnSpc>
              <a:spcBef>
                <a:spcPts val="1200"/>
              </a:spcBef>
              <a:spcAft>
                <a:spcPts val="1200"/>
              </a:spcAft>
              <a:buNone/>
            </a:pPr>
            <a:r>
              <a:rPr lang="he-IL" sz="2000" b="1" i="1" dirty="0">
                <a:latin typeface="David" pitchFamily="34" charset="-79"/>
                <a:cs typeface="David" pitchFamily="34" charset="-79"/>
              </a:rPr>
              <a:t>......</a:t>
            </a:r>
          </a:p>
          <a:p>
            <a:pPr marL="457200" indent="0" algn="just" rtl="1">
              <a:lnSpc>
                <a:spcPct val="150000"/>
              </a:lnSpc>
              <a:spcBef>
                <a:spcPts val="1200"/>
              </a:spcBef>
              <a:spcAft>
                <a:spcPts val="1200"/>
              </a:spcAft>
              <a:buNone/>
            </a:pPr>
            <a:r>
              <a:rPr lang="he-IL" sz="2000" b="1" i="1" dirty="0">
                <a:latin typeface="David" pitchFamily="34" charset="-79"/>
                <a:cs typeface="David" pitchFamily="34" charset="-79"/>
              </a:rPr>
              <a:t>(8) ניכוי בעד פחת כאמור בסימן ב</a:t>
            </a:r>
            <a:r>
              <a:rPr lang="he-IL" sz="2000" i="1" dirty="0">
                <a:latin typeface="David" pitchFamily="34" charset="-79"/>
                <a:cs typeface="David" pitchFamily="34" charset="-79"/>
              </a:rPr>
              <a:t>'</a:t>
            </a:r>
            <a:r>
              <a:rPr lang="he-IL" sz="2000" dirty="0">
                <a:latin typeface="David" pitchFamily="34" charset="-79"/>
                <a:cs typeface="David" pitchFamily="34" charset="-79"/>
              </a:rPr>
              <a:t>"</a:t>
            </a:r>
          </a:p>
          <a:p>
            <a:pPr marL="457200" indent="-457200" algn="just" rtl="1">
              <a:lnSpc>
                <a:spcPct val="150000"/>
              </a:lnSpc>
              <a:spcBef>
                <a:spcPts val="1200"/>
              </a:spcBef>
              <a:spcAft>
                <a:spcPts val="1200"/>
              </a:spcAft>
              <a:buFont typeface="Wingdings" pitchFamily="2" charset="2"/>
              <a:buChar char="v"/>
              <a:tabLst>
                <a:tab pos="457200" algn="l"/>
              </a:tabLst>
            </a:pPr>
            <a:r>
              <a:rPr lang="he-IL" sz="2000" i="1" dirty="0">
                <a:latin typeface="David" pitchFamily="34" charset="-79"/>
                <a:cs typeface="David" pitchFamily="34" charset="-79"/>
              </a:rPr>
              <a:t> </a:t>
            </a:r>
            <a:r>
              <a:rPr lang="he-IL" sz="2000" dirty="0">
                <a:latin typeface="David" pitchFamily="34" charset="-79"/>
                <a:cs typeface="David" pitchFamily="34" charset="-79"/>
              </a:rPr>
              <a:t>התנאים מצטברים להתרת הוצאה בניכוי  - </a:t>
            </a:r>
          </a:p>
          <a:p>
            <a:pPr marL="457200" indent="0" algn="just" rtl="1">
              <a:lnSpc>
                <a:spcPct val="150000"/>
              </a:lnSpc>
              <a:spcBef>
                <a:spcPts val="0"/>
              </a:spcBef>
              <a:buFont typeface="Wingdings" pitchFamily="2" charset="2"/>
              <a:buChar char="ü"/>
            </a:pPr>
            <a:r>
              <a:rPr lang="he-IL" sz="2000" dirty="0">
                <a:latin typeface="David" pitchFamily="34" charset="-79"/>
                <a:cs typeface="David" pitchFamily="34" charset="-79"/>
              </a:rPr>
              <a:t> הוצאה בייצור הכנסה. </a:t>
            </a:r>
          </a:p>
          <a:p>
            <a:pPr marL="690563" indent="-233363" algn="just" rtl="1">
              <a:lnSpc>
                <a:spcPct val="150000"/>
              </a:lnSpc>
              <a:spcBef>
                <a:spcPts val="0"/>
              </a:spcBef>
              <a:buFont typeface="Wingdings" pitchFamily="2" charset="2"/>
              <a:buChar char="ü"/>
            </a:pPr>
            <a:r>
              <a:rPr lang="he-IL" sz="2000" dirty="0">
                <a:latin typeface="David" pitchFamily="34" charset="-79"/>
                <a:cs typeface="David" pitchFamily="34" charset="-79"/>
              </a:rPr>
              <a:t>באותה שנת מס ולשם כך בלבד</a:t>
            </a:r>
            <a:r>
              <a:rPr lang="he-IL" sz="2000" dirty="0" smtClean="0">
                <a:latin typeface="David" pitchFamily="34" charset="-79"/>
                <a:cs typeface="David" pitchFamily="34" charset="-79"/>
              </a:rPr>
              <a:t>.</a:t>
            </a:r>
            <a:endParaRPr lang="he-IL" sz="2000" dirty="0">
              <a:latin typeface="David" pitchFamily="34" charset="-79"/>
              <a:cs typeface="David" pitchFamily="34" charset="-79"/>
            </a:endParaRPr>
          </a:p>
        </p:txBody>
      </p:sp>
      <p:sp>
        <p:nvSpPr>
          <p:cNvPr id="36866" name="Slide Number Placeholder 4"/>
          <p:cNvSpPr>
            <a:spLocks noGrp="1"/>
          </p:cNvSpPr>
          <p:nvPr>
            <p:ph type="sldNum" sz="quarter" idx="12"/>
          </p:nvPr>
        </p:nvSpPr>
        <p:spPr>
          <a:noFill/>
        </p:spPr>
        <p:txBody>
          <a:bodyPr/>
          <a:lstStyle/>
          <a:p>
            <a:fld id="{CDF553EF-0A8D-4B69-910E-7F8502919A3F}" type="slidenum">
              <a:rPr lang="en-GB" smtClean="0"/>
              <a:pPr/>
              <a:t>4</a:t>
            </a:fld>
            <a:endParaRPr lang="en-GB" dirty="0" smtClean="0"/>
          </a:p>
        </p:txBody>
      </p:sp>
      <p:sp>
        <p:nvSpPr>
          <p:cNvPr id="2" name="מציין מיקום של כותרת תחתונה 1"/>
          <p:cNvSpPr>
            <a:spLocks noGrp="1"/>
          </p:cNvSpPr>
          <p:nvPr>
            <p:ph type="ftr" sz="quarter" idx="11"/>
          </p:nvPr>
        </p:nvSpPr>
        <p:spPr/>
        <p:txBody>
          <a:bodyPr/>
          <a:lstStyle/>
          <a:p>
            <a:r>
              <a:rPr lang="he-IL" smtClean="0"/>
              <a:t>ששון ושות' </a:t>
            </a:r>
            <a:endParaRPr lang="en-US" dirty="0"/>
          </a:p>
        </p:txBody>
      </p:sp>
    </p:spTree>
    <p:extLst>
      <p:ext uri="{BB962C8B-B14F-4D97-AF65-F5344CB8AC3E}">
        <p14:creationId xmlns:p14="http://schemas.microsoft.com/office/powerpoint/2010/main" val="292665724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he-IL" sz="2900" dirty="0" smtClean="0">
                <a:solidFill>
                  <a:srgbClr val="DB171C"/>
                </a:solidFill>
              </a:rPr>
              <a:t>מכירת הלוואה עם מניות </a:t>
            </a:r>
            <a:endParaRPr lang="en-US" sz="2900" dirty="0">
              <a:solidFill>
                <a:srgbClr val="DB171C"/>
              </a:solidFill>
            </a:endParaRPr>
          </a:p>
        </p:txBody>
      </p:sp>
      <p:sp>
        <p:nvSpPr>
          <p:cNvPr id="3" name="Content Placeholder 2"/>
          <p:cNvSpPr>
            <a:spLocks noGrp="1"/>
          </p:cNvSpPr>
          <p:nvPr>
            <p:ph idx="1"/>
          </p:nvPr>
        </p:nvSpPr>
        <p:spPr>
          <a:xfrm>
            <a:off x="838201" y="1425388"/>
            <a:ext cx="10515600" cy="4930962"/>
          </a:xfrm>
        </p:spPr>
        <p:txBody>
          <a:bodyPr>
            <a:normAutofit/>
          </a:bodyPr>
          <a:lstStyle/>
          <a:p>
            <a:pPr marL="463550" indent="-177800" algn="just" rtl="1">
              <a:lnSpc>
                <a:spcPct val="150000"/>
              </a:lnSpc>
              <a:spcBef>
                <a:spcPts val="0"/>
              </a:spcBef>
            </a:pPr>
            <a:r>
              <a:rPr lang="he-IL" sz="2000" b="1" dirty="0" smtClean="0">
                <a:latin typeface="David" pitchFamily="34" charset="-79"/>
                <a:cs typeface="David" pitchFamily="34" charset="-79"/>
              </a:rPr>
              <a:t>סעיף 94א לפקודה </a:t>
            </a:r>
          </a:p>
          <a:p>
            <a:pPr marL="920750" lvl="1" indent="-177800" algn="just" rtl="1">
              <a:lnSpc>
                <a:spcPct val="150000"/>
              </a:lnSpc>
              <a:spcBef>
                <a:spcPts val="0"/>
              </a:spcBef>
            </a:pPr>
            <a:r>
              <a:rPr lang="he-IL" sz="1600" b="1" dirty="0" smtClean="0">
                <a:latin typeface="David" pitchFamily="34" charset="-79"/>
                <a:cs typeface="David" pitchFamily="34" charset="-79"/>
              </a:rPr>
              <a:t>במקרה בו בעל מניות מוכר מניות בחברה יחד עם הלוואה.</a:t>
            </a:r>
          </a:p>
          <a:p>
            <a:pPr marL="920750" lvl="1" indent="-177800" algn="just" rtl="1">
              <a:lnSpc>
                <a:spcPct val="150000"/>
              </a:lnSpc>
              <a:spcBef>
                <a:spcPts val="0"/>
              </a:spcBef>
            </a:pPr>
            <a:r>
              <a:rPr lang="he-IL" sz="1600" b="1" dirty="0" smtClean="0">
                <a:latin typeface="David" pitchFamily="34" charset="-79"/>
                <a:cs typeface="David" pitchFamily="34" charset="-79"/>
              </a:rPr>
              <a:t>ההלוואה לא צמודה וללא ריבית ועברו שלוש שנים לפחות ממועד נתינתה.</a:t>
            </a:r>
          </a:p>
          <a:p>
            <a:pPr marL="920750" lvl="1" indent="-177800" algn="just" rtl="1">
              <a:lnSpc>
                <a:spcPct val="150000"/>
              </a:lnSpc>
              <a:spcBef>
                <a:spcPts val="0"/>
              </a:spcBef>
            </a:pPr>
            <a:r>
              <a:rPr lang="he-IL" sz="1600" b="1" dirty="0" smtClean="0">
                <a:latin typeface="David" pitchFamily="34" charset="-79"/>
                <a:cs typeface="David" pitchFamily="34" charset="-79"/>
              </a:rPr>
              <a:t>בחישוב רווח ההון יסווגו תחילה חלק מהתמורה, עד גובה המחיר המקורי המתואם של ההלוואה, להלוואה והיתרה למכירת המניות.</a:t>
            </a:r>
          </a:p>
          <a:p>
            <a:pPr marL="920750" lvl="1" indent="-177800" algn="just" rtl="1">
              <a:lnSpc>
                <a:spcPct val="150000"/>
              </a:lnSpc>
              <a:spcBef>
                <a:spcPts val="0"/>
              </a:spcBef>
            </a:pPr>
            <a:r>
              <a:rPr lang="he-IL" sz="1600" b="1" dirty="0" smtClean="0">
                <a:latin typeface="David" pitchFamily="34" charset="-79"/>
                <a:cs typeface="David" pitchFamily="34" charset="-79"/>
              </a:rPr>
              <a:t>אם נוצר הפסד הון מ"מכירת המניות"   יקוזז כנגד רווח הון מ"מכירת ההלוואה"  ביחס 1:1. </a:t>
            </a:r>
          </a:p>
          <a:p>
            <a:pPr indent="1588" algn="just" rtl="1">
              <a:lnSpc>
                <a:spcPct val="150000"/>
              </a:lnSpc>
            </a:pPr>
            <a:endParaRPr lang="he-IL" sz="2000" i="1" dirty="0">
              <a:latin typeface="David" pitchFamily="34" charset="-79"/>
              <a:cs typeface="David" pitchFamily="34" charset="-79"/>
            </a:endParaRPr>
          </a:p>
          <a:p>
            <a:pPr indent="1588" algn="just" rtl="1">
              <a:lnSpc>
                <a:spcPct val="150000"/>
              </a:lnSpc>
            </a:pPr>
            <a:endParaRPr lang="he-IL" sz="2000" i="1" dirty="0">
              <a:latin typeface="David" pitchFamily="34" charset="-79"/>
              <a:cs typeface="David" pitchFamily="34" charset="-79"/>
            </a:endParaRPr>
          </a:p>
          <a:p>
            <a:pPr indent="1588" algn="just" rtl="1">
              <a:lnSpc>
                <a:spcPct val="150000"/>
              </a:lnSpc>
            </a:pPr>
            <a:endParaRPr lang="en-US" sz="2000" i="1" dirty="0">
              <a:latin typeface="David" pitchFamily="34" charset="-79"/>
              <a:cs typeface="David" pitchFamily="34" charset="-79"/>
            </a:endParaRPr>
          </a:p>
        </p:txBody>
      </p:sp>
      <p:sp>
        <p:nvSpPr>
          <p:cNvPr id="4" name="Slide Number Placeholder 3"/>
          <p:cNvSpPr>
            <a:spLocks noGrp="1"/>
          </p:cNvSpPr>
          <p:nvPr>
            <p:ph type="sldNum" sz="quarter" idx="12"/>
          </p:nvPr>
        </p:nvSpPr>
        <p:spPr/>
        <p:txBody>
          <a:bodyPr/>
          <a:lstStyle/>
          <a:p>
            <a:pPr>
              <a:defRPr/>
            </a:pPr>
            <a:fld id="{B30DD816-ED6D-423E-A6CD-5DDD3E9CA113}" type="slidenum">
              <a:rPr lang="en-GB" smtClean="0"/>
              <a:pPr>
                <a:defRPr/>
              </a:pPr>
              <a:t>40</a:t>
            </a:fld>
            <a:endParaRPr lang="en-GB" dirty="0"/>
          </a:p>
        </p:txBody>
      </p:sp>
    </p:spTree>
    <p:extLst>
      <p:ext uri="{BB962C8B-B14F-4D97-AF65-F5344CB8AC3E}">
        <p14:creationId xmlns:p14="http://schemas.microsoft.com/office/powerpoint/2010/main" val="22687545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he-IL" sz="2900" dirty="0" smtClean="0">
                <a:solidFill>
                  <a:srgbClr val="DB171C"/>
                </a:solidFill>
              </a:rPr>
              <a:t>מכירת מניות עם דיבידנד</a:t>
            </a:r>
            <a:endParaRPr lang="en-US" sz="2900" dirty="0">
              <a:solidFill>
                <a:srgbClr val="DB171C"/>
              </a:solidFill>
            </a:endParaRPr>
          </a:p>
        </p:txBody>
      </p:sp>
      <p:sp>
        <p:nvSpPr>
          <p:cNvPr id="3" name="Content Placeholder 2"/>
          <p:cNvSpPr>
            <a:spLocks noGrp="1"/>
          </p:cNvSpPr>
          <p:nvPr>
            <p:ph idx="1"/>
          </p:nvPr>
        </p:nvSpPr>
        <p:spPr>
          <a:xfrm>
            <a:off x="838201" y="1425388"/>
            <a:ext cx="10515600" cy="4930962"/>
          </a:xfrm>
        </p:spPr>
        <p:txBody>
          <a:bodyPr>
            <a:normAutofit/>
          </a:bodyPr>
          <a:lstStyle/>
          <a:p>
            <a:pPr marL="463550" indent="-177800" algn="just" rtl="1">
              <a:lnSpc>
                <a:spcPct val="150000"/>
              </a:lnSpc>
              <a:spcBef>
                <a:spcPts val="0"/>
              </a:spcBef>
            </a:pPr>
            <a:r>
              <a:rPr lang="he-IL" sz="2000" b="1" dirty="0" smtClean="0">
                <a:latin typeface="David" pitchFamily="34" charset="-79"/>
                <a:cs typeface="David" pitchFamily="34" charset="-79"/>
              </a:rPr>
              <a:t>סעיף 94ג לפקודה </a:t>
            </a:r>
          </a:p>
          <a:p>
            <a:pPr marL="920750" lvl="1" indent="-177800" algn="just" rtl="1">
              <a:lnSpc>
                <a:spcPct val="150000"/>
              </a:lnSpc>
              <a:spcBef>
                <a:spcPts val="0"/>
              </a:spcBef>
            </a:pPr>
            <a:r>
              <a:rPr lang="he-IL" sz="1600" b="1" dirty="0" smtClean="0">
                <a:latin typeface="David" pitchFamily="34" charset="-79"/>
                <a:cs typeface="David" pitchFamily="34" charset="-79"/>
              </a:rPr>
              <a:t>במקרה בו בעל מניות מוכר מניות בחברה, ובמכירה נוצר הפסד הון. </a:t>
            </a:r>
          </a:p>
          <a:p>
            <a:pPr marL="920750" lvl="1" indent="-177800" algn="just" rtl="1">
              <a:lnSpc>
                <a:spcPct val="150000"/>
              </a:lnSpc>
              <a:spcBef>
                <a:spcPts val="0"/>
              </a:spcBef>
            </a:pPr>
            <a:r>
              <a:rPr lang="he-IL" sz="1600" b="1" dirty="0" smtClean="0">
                <a:latin typeface="David" pitchFamily="34" charset="-79"/>
                <a:cs typeface="David" pitchFamily="34" charset="-79"/>
              </a:rPr>
              <a:t>במהלך 24 חודשים שקדמו למכירה, חילקה החברה דיבידנד.</a:t>
            </a:r>
          </a:p>
          <a:p>
            <a:pPr marL="920750" lvl="1" indent="-177800" algn="just" rtl="1">
              <a:lnSpc>
                <a:spcPct val="150000"/>
              </a:lnSpc>
              <a:spcBef>
                <a:spcPts val="0"/>
              </a:spcBef>
            </a:pPr>
            <a:r>
              <a:rPr lang="he-IL" sz="2000" b="1" dirty="0" smtClean="0">
                <a:latin typeface="David" pitchFamily="34" charset="-79"/>
                <a:cs typeface="David" pitchFamily="34" charset="-79"/>
              </a:rPr>
              <a:t>הפסד ההון יוקטן בגובה ההכנסה מהדיבידנד (עד גובה הפסד ההון) . </a:t>
            </a:r>
          </a:p>
          <a:p>
            <a:pPr marL="920750" lvl="1" indent="-177800" algn="just" rtl="1">
              <a:lnSpc>
                <a:spcPct val="150000"/>
              </a:lnSpc>
              <a:spcBef>
                <a:spcPts val="0"/>
              </a:spcBef>
            </a:pPr>
            <a:r>
              <a:rPr lang="he-IL" sz="1600" b="1" dirty="0" smtClean="0">
                <a:latin typeface="David" pitchFamily="34" charset="-79"/>
              </a:rPr>
              <a:t>מהגדרת דיבידנד מיעטו דיבידנד ששולם עליו מס בשיעור של 15% ויותר.</a:t>
            </a:r>
          </a:p>
          <a:p>
            <a:pPr marL="920750" lvl="1" indent="-177800" algn="just" rtl="1">
              <a:lnSpc>
                <a:spcPct val="150000"/>
              </a:lnSpc>
              <a:spcBef>
                <a:spcPts val="0"/>
              </a:spcBef>
            </a:pPr>
            <a:r>
              <a:rPr lang="he-IL" sz="1600" b="1" dirty="0" smtClean="0">
                <a:latin typeface="David" pitchFamily="34" charset="-79"/>
                <a:cs typeface="David" pitchFamily="34" charset="-79"/>
              </a:rPr>
              <a:t>מהגדרת מס מיעטו – מס ששולם מחוץ לישראל. </a:t>
            </a:r>
          </a:p>
          <a:p>
            <a:pPr indent="1588" algn="just" rtl="1">
              <a:lnSpc>
                <a:spcPct val="150000"/>
              </a:lnSpc>
            </a:pPr>
            <a:endParaRPr lang="he-IL" sz="2000" i="1" dirty="0">
              <a:latin typeface="David" pitchFamily="34" charset="-79"/>
              <a:cs typeface="David" pitchFamily="34" charset="-79"/>
            </a:endParaRPr>
          </a:p>
          <a:p>
            <a:pPr indent="1588" algn="just" rtl="1">
              <a:lnSpc>
                <a:spcPct val="150000"/>
              </a:lnSpc>
            </a:pPr>
            <a:endParaRPr lang="he-IL" sz="2000" i="1" dirty="0">
              <a:latin typeface="David" pitchFamily="34" charset="-79"/>
              <a:cs typeface="David" pitchFamily="34" charset="-79"/>
            </a:endParaRPr>
          </a:p>
          <a:p>
            <a:pPr indent="1588" algn="just" rtl="1">
              <a:lnSpc>
                <a:spcPct val="150000"/>
              </a:lnSpc>
            </a:pPr>
            <a:endParaRPr lang="en-US" sz="2000" i="1" dirty="0">
              <a:latin typeface="David" pitchFamily="34" charset="-79"/>
              <a:cs typeface="David" pitchFamily="34" charset="-79"/>
            </a:endParaRPr>
          </a:p>
        </p:txBody>
      </p:sp>
      <p:sp>
        <p:nvSpPr>
          <p:cNvPr id="4" name="Slide Number Placeholder 3"/>
          <p:cNvSpPr>
            <a:spLocks noGrp="1"/>
          </p:cNvSpPr>
          <p:nvPr>
            <p:ph type="sldNum" sz="quarter" idx="12"/>
          </p:nvPr>
        </p:nvSpPr>
        <p:spPr/>
        <p:txBody>
          <a:bodyPr/>
          <a:lstStyle/>
          <a:p>
            <a:pPr>
              <a:defRPr/>
            </a:pPr>
            <a:fld id="{B30DD816-ED6D-423E-A6CD-5DDD3E9CA113}" type="slidenum">
              <a:rPr lang="en-GB" smtClean="0"/>
              <a:pPr>
                <a:defRPr/>
              </a:pPr>
              <a:t>41</a:t>
            </a:fld>
            <a:endParaRPr lang="en-GB" dirty="0"/>
          </a:p>
        </p:txBody>
      </p:sp>
    </p:spTree>
    <p:extLst>
      <p:ext uri="{BB962C8B-B14F-4D97-AF65-F5344CB8AC3E}">
        <p14:creationId xmlns:p14="http://schemas.microsoft.com/office/powerpoint/2010/main" val="164849248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כותרת משנה 2"/>
          <p:cNvSpPr>
            <a:spLocks noGrp="1"/>
          </p:cNvSpPr>
          <p:nvPr>
            <p:ph type="subTitle" idx="1"/>
          </p:nvPr>
        </p:nvSpPr>
        <p:spPr>
          <a:xfrm>
            <a:off x="1227667" y="1854200"/>
            <a:ext cx="8991599" cy="4351867"/>
          </a:xfrm>
        </p:spPr>
        <p:txBody>
          <a:bodyPr>
            <a:normAutofit fontScale="92500" lnSpcReduction="20000"/>
          </a:bodyPr>
          <a:lstStyle/>
          <a:p>
            <a:pPr rtl="1"/>
            <a:r>
              <a:rPr lang="he-IL" sz="7100" dirty="0" smtClean="0">
                <a:solidFill>
                  <a:srgbClr val="DB171C"/>
                </a:solidFill>
                <a:latin typeface="Arial" panose="020B0604020202020204" pitchFamily="34" charset="0"/>
              </a:rPr>
              <a:t>תודה רבה על ההקשבה.</a:t>
            </a:r>
          </a:p>
          <a:p>
            <a:pPr rtl="1"/>
            <a:endParaRPr lang="he-IL" sz="7100" dirty="0" smtClean="0">
              <a:solidFill>
                <a:srgbClr val="DB171C"/>
              </a:solidFill>
              <a:latin typeface="Arial" panose="020B0604020202020204" pitchFamily="34" charset="0"/>
            </a:endParaRPr>
          </a:p>
          <a:p>
            <a:pPr algn="r" rtl="1"/>
            <a:r>
              <a:rPr lang="he-IL" sz="4000" dirty="0" smtClean="0">
                <a:latin typeface="Arial" panose="020B0604020202020204" pitchFamily="34" charset="0"/>
              </a:rPr>
              <a:t>תהילה ששון, עו"ד(רו"ח) </a:t>
            </a:r>
          </a:p>
          <a:p>
            <a:pPr algn="r" rtl="1"/>
            <a:r>
              <a:rPr lang="he-IL" sz="4000" dirty="0" smtClean="0">
                <a:latin typeface="Arial" panose="020B0604020202020204" pitchFamily="34" charset="0"/>
              </a:rPr>
              <a:t>ברזילי ששון משרד עו"ד. </a:t>
            </a:r>
          </a:p>
          <a:p>
            <a:pPr algn="r" rtl="1"/>
            <a:r>
              <a:rPr lang="he-IL" sz="4000" dirty="0" smtClean="0">
                <a:latin typeface="Arial" panose="020B0604020202020204" pitchFamily="34" charset="0"/>
              </a:rPr>
              <a:t>טלפון</a:t>
            </a:r>
            <a:r>
              <a:rPr lang="en-US" sz="4000" dirty="0" smtClean="0">
                <a:latin typeface="Arial" panose="020B0604020202020204" pitchFamily="34" charset="0"/>
              </a:rPr>
              <a:t>: </a:t>
            </a:r>
            <a:r>
              <a:rPr lang="he-IL" sz="4000" dirty="0" smtClean="0">
                <a:latin typeface="Arial" panose="020B0604020202020204" pitchFamily="34" charset="0"/>
              </a:rPr>
              <a:t>03-6086880.</a:t>
            </a:r>
          </a:p>
          <a:p>
            <a:pPr algn="r" rtl="1"/>
            <a:r>
              <a:rPr lang="he-IL" sz="4000" dirty="0" smtClean="0">
                <a:latin typeface="Arial" panose="020B0604020202020204" pitchFamily="34" charset="0"/>
              </a:rPr>
              <a:t>מייל : </a:t>
            </a:r>
            <a:r>
              <a:rPr lang="en-US" sz="4000" dirty="0" smtClean="0">
                <a:latin typeface="Arial" panose="020B0604020202020204" pitchFamily="34" charset="0"/>
              </a:rPr>
              <a:t>Tehila@sassontax.co.il</a:t>
            </a:r>
            <a:endParaRPr lang="he-IL" sz="4000" dirty="0" smtClean="0">
              <a:latin typeface="Arial" panose="020B0604020202020204" pitchFamily="34" charset="0"/>
            </a:endParaRPr>
          </a:p>
          <a:p>
            <a:pPr algn="r" rtl="1"/>
            <a:r>
              <a:rPr lang="he-IL" sz="4000" dirty="0" smtClean="0">
                <a:latin typeface="Arial" panose="020B0604020202020204" pitchFamily="34" charset="0"/>
              </a:rPr>
              <a:t>אתר : </a:t>
            </a:r>
            <a:r>
              <a:rPr lang="en-US" sz="4000" dirty="0" smtClean="0">
                <a:latin typeface="Arial" panose="020B0604020202020204" pitchFamily="34" charset="0"/>
              </a:rPr>
              <a:t>www.sassontax.co.il</a:t>
            </a:r>
            <a:endParaRPr lang="he-IL" sz="4000" dirty="0" smtClean="0">
              <a:latin typeface="Arial" panose="020B0604020202020204" pitchFamily="34" charset="0"/>
            </a:endParaRPr>
          </a:p>
          <a:p>
            <a:endParaRPr lang="he-IL" dirty="0" smtClean="0"/>
          </a:p>
          <a:p>
            <a:endParaRPr lang="he-IL" dirty="0"/>
          </a:p>
          <a:p>
            <a:endParaRPr lang="en-US" dirty="0"/>
          </a:p>
        </p:txBody>
      </p:sp>
      <p:sp>
        <p:nvSpPr>
          <p:cNvPr id="4" name="כותרת 3"/>
          <p:cNvSpPr>
            <a:spLocks noGrp="1"/>
          </p:cNvSpPr>
          <p:nvPr>
            <p:ph type="ctrTitle"/>
          </p:nvPr>
        </p:nvSpPr>
        <p:spPr>
          <a:xfrm>
            <a:off x="1524000" y="-621773"/>
            <a:ext cx="9144000" cy="2387600"/>
          </a:xfrm>
        </p:spPr>
        <p:txBody>
          <a:bodyPr/>
          <a:lstStyle/>
          <a:p>
            <a:endParaRPr lang="en-US" dirty="0"/>
          </a:p>
        </p:txBody>
      </p:sp>
    </p:spTree>
    <p:extLst>
      <p:ext uri="{BB962C8B-B14F-4D97-AF65-F5344CB8AC3E}">
        <p14:creationId xmlns:p14="http://schemas.microsoft.com/office/powerpoint/2010/main" val="42260205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a:xfrm>
            <a:off x="1893888" y="152400"/>
            <a:ext cx="8545513" cy="792162"/>
          </a:xfrm>
        </p:spPr>
        <p:txBody>
          <a:bodyPr>
            <a:normAutofit/>
          </a:bodyPr>
          <a:lstStyle/>
          <a:p>
            <a:pPr rtl="1" eaLnBrk="1" hangingPunct="1"/>
            <a:r>
              <a:rPr lang="he-IL" sz="4000" dirty="0">
                <a:solidFill>
                  <a:srgbClr val="DB171C"/>
                </a:solidFill>
              </a:rPr>
              <a:t>סעיף 21 - התרת הוצאות פחת</a:t>
            </a:r>
            <a:endParaRPr lang="en-US" sz="4000" dirty="0">
              <a:solidFill>
                <a:srgbClr val="DB171C"/>
              </a:solidFill>
            </a:endParaRPr>
          </a:p>
        </p:txBody>
      </p:sp>
      <p:sp>
        <p:nvSpPr>
          <p:cNvPr id="36868" name="Rectangle 3"/>
          <p:cNvSpPr>
            <a:spLocks noGrp="1" noChangeArrowheads="1"/>
          </p:cNvSpPr>
          <p:nvPr>
            <p:ph idx="1"/>
          </p:nvPr>
        </p:nvSpPr>
        <p:spPr>
          <a:xfrm>
            <a:off x="1752600" y="1219200"/>
            <a:ext cx="8763000" cy="4876800"/>
          </a:xfrm>
        </p:spPr>
        <p:txBody>
          <a:bodyPr/>
          <a:lstStyle/>
          <a:p>
            <a:pPr marL="457200" indent="-457200" algn="just" rtl="1">
              <a:lnSpc>
                <a:spcPct val="150000"/>
              </a:lnSpc>
              <a:spcAft>
                <a:spcPts val="1200"/>
              </a:spcAft>
              <a:buFont typeface="Wingdings" pitchFamily="2" charset="2"/>
              <a:buChar char="v"/>
            </a:pPr>
            <a:r>
              <a:rPr lang="he-IL" sz="2000" dirty="0">
                <a:latin typeface="David" pitchFamily="34" charset="-79"/>
                <a:cs typeface="David" pitchFamily="34" charset="-79"/>
              </a:rPr>
              <a:t>סימן ב' לפרק השני לפקודה כולל את הסעיפים 21-26 הדנים בהוצאות פחת.</a:t>
            </a:r>
          </a:p>
          <a:p>
            <a:pPr marL="457200" indent="-457200" algn="just" rtl="1">
              <a:lnSpc>
                <a:spcPct val="150000"/>
              </a:lnSpc>
              <a:spcAft>
                <a:spcPts val="1200"/>
              </a:spcAft>
              <a:buFont typeface="Wingdings" pitchFamily="2" charset="2"/>
              <a:buChar char="v"/>
            </a:pPr>
            <a:r>
              <a:rPr lang="he-IL" sz="2000" dirty="0">
                <a:latin typeface="David" pitchFamily="34" charset="-79"/>
                <a:cs typeface="David" pitchFamily="34" charset="-79"/>
              </a:rPr>
              <a:t>סעיף 21 לפקודה קובע : </a:t>
            </a:r>
          </a:p>
          <a:p>
            <a:pPr marL="457200" indent="0" algn="just" rtl="1">
              <a:lnSpc>
                <a:spcPct val="150000"/>
              </a:lnSpc>
              <a:spcAft>
                <a:spcPts val="1200"/>
              </a:spcAft>
              <a:buNone/>
            </a:pPr>
            <a:r>
              <a:rPr lang="he-IL" sz="2000" dirty="0" smtClean="0">
                <a:latin typeface="David" pitchFamily="34" charset="-79"/>
                <a:cs typeface="David" pitchFamily="34" charset="-79"/>
              </a:rPr>
              <a:t>" </a:t>
            </a:r>
            <a:r>
              <a:rPr lang="he-IL" sz="2000" b="1" i="1" dirty="0" smtClean="0">
                <a:latin typeface="David" pitchFamily="34" charset="-79"/>
                <a:cs typeface="David" pitchFamily="34" charset="-79"/>
              </a:rPr>
              <a:t>יותר </a:t>
            </a:r>
            <a:r>
              <a:rPr lang="he-IL" sz="2000" b="1" i="1" dirty="0">
                <a:latin typeface="David" pitchFamily="34" charset="-79"/>
                <a:cs typeface="David" pitchFamily="34" charset="-79"/>
              </a:rPr>
              <a:t>ניכוי בעד פחת של בניין, מכונות, מוצבה, רהיטים או נכסים אחרים שבבעלותו של הנישום </a:t>
            </a:r>
            <a:r>
              <a:rPr lang="he-IL" sz="2000" b="1" i="1" u="sng" dirty="0">
                <a:latin typeface="David" pitchFamily="34" charset="-79"/>
                <a:cs typeface="David" pitchFamily="34" charset="-79"/>
              </a:rPr>
              <a:t>והמשמשים לצרכי ייצור הכנסתו</a:t>
            </a:r>
            <a:r>
              <a:rPr lang="he-IL" sz="2000" b="1" i="1" dirty="0">
                <a:latin typeface="David" pitchFamily="34" charset="-79"/>
                <a:cs typeface="David" pitchFamily="34" charset="-79"/>
              </a:rPr>
              <a:t>, לרבות אינוונטר חי ודומם בחקלאות ולרבות נטיעות</a:t>
            </a:r>
            <a:r>
              <a:rPr lang="en-US" sz="2000" b="1" i="1" dirty="0">
                <a:latin typeface="David" pitchFamily="34" charset="-79"/>
                <a:cs typeface="David" pitchFamily="34" charset="-79"/>
              </a:rPr>
              <a:t>;</a:t>
            </a:r>
            <a:r>
              <a:rPr lang="he-IL" sz="2000" b="1" i="1" dirty="0">
                <a:latin typeface="David" pitchFamily="34" charset="-79"/>
                <a:cs typeface="David" pitchFamily="34" charset="-79"/>
              </a:rPr>
              <a:t> סכום הפחת יחושב לפי אחוזים - </a:t>
            </a:r>
            <a:r>
              <a:rPr lang="he-IL" sz="2000" b="1" i="1" u="sng" dirty="0">
                <a:latin typeface="David" pitchFamily="34" charset="-79"/>
                <a:cs typeface="David" pitchFamily="34" charset="-79"/>
              </a:rPr>
              <a:t>שיקבעו באישור ועדת הכספים של הכנסת </a:t>
            </a:r>
            <a:r>
              <a:rPr lang="he-IL" sz="2000" b="1" i="1" dirty="0">
                <a:latin typeface="David" pitchFamily="34" charset="-79"/>
                <a:cs typeface="David" pitchFamily="34" charset="-79"/>
              </a:rPr>
              <a:t>לכל מקרה או לכל סוג של מקרים – מן המחיר המקורי שעלה לנישום, </a:t>
            </a:r>
            <a:r>
              <a:rPr lang="he-IL" sz="2000" b="1" i="1" u="sng" dirty="0">
                <a:latin typeface="David" pitchFamily="34" charset="-79"/>
                <a:cs typeface="David" pitchFamily="34" charset="-79"/>
              </a:rPr>
              <a:t>למעט מחיר הקרקע שעליה הוקם הבניין</a:t>
            </a:r>
            <a:r>
              <a:rPr lang="he-IL" sz="2000" b="1" i="1" dirty="0">
                <a:latin typeface="David" pitchFamily="34" charset="-79"/>
                <a:cs typeface="David" pitchFamily="34" charset="-79"/>
              </a:rPr>
              <a:t>...</a:t>
            </a:r>
            <a:r>
              <a:rPr lang="he-IL" sz="2000" b="1" i="1" dirty="0" err="1">
                <a:latin typeface="David" pitchFamily="34" charset="-79"/>
                <a:cs typeface="David" pitchFamily="34" charset="-79"/>
              </a:rPr>
              <a:t>לענין</a:t>
            </a:r>
            <a:r>
              <a:rPr lang="he-IL" sz="2000" b="1" i="1" dirty="0">
                <a:latin typeface="David" pitchFamily="34" charset="-79"/>
                <a:cs typeface="David" pitchFamily="34" charset="-79"/>
              </a:rPr>
              <a:t> סעיף זה </a:t>
            </a:r>
            <a:r>
              <a:rPr lang="he-IL" sz="2000" b="1" i="1" u="sng" dirty="0">
                <a:latin typeface="David" pitchFamily="34" charset="-79"/>
                <a:cs typeface="David" pitchFamily="34" charset="-79"/>
              </a:rPr>
              <a:t>דין חכירת מקרקעין לתקופה של 49 שנים או יותר, כדין בעלות בהם</a:t>
            </a:r>
            <a:r>
              <a:rPr lang="he-IL" sz="2000" b="1" i="1" dirty="0">
                <a:latin typeface="David" pitchFamily="34" charset="-79"/>
                <a:cs typeface="David" pitchFamily="34" charset="-79"/>
              </a:rPr>
              <a:t>..</a:t>
            </a:r>
            <a:r>
              <a:rPr lang="he-IL" sz="2000" i="1" dirty="0">
                <a:latin typeface="David" pitchFamily="34" charset="-79"/>
                <a:cs typeface="David" pitchFamily="34" charset="-79"/>
              </a:rPr>
              <a:t>.".</a:t>
            </a:r>
          </a:p>
          <a:p>
            <a:pPr marL="457200" indent="-457200" algn="just" rtl="1">
              <a:lnSpc>
                <a:spcPct val="150000"/>
              </a:lnSpc>
              <a:buFontTx/>
              <a:buChar char="-"/>
            </a:pPr>
            <a:endParaRPr lang="he-IL" sz="2400" dirty="0">
              <a:latin typeface="David" pitchFamily="34" charset="-79"/>
              <a:cs typeface="David" pitchFamily="34" charset="-79"/>
            </a:endParaRPr>
          </a:p>
          <a:p>
            <a:pPr marL="457200" indent="0" algn="just" rtl="1">
              <a:lnSpc>
                <a:spcPct val="150000"/>
              </a:lnSpc>
            </a:pPr>
            <a:endParaRPr lang="he-IL" sz="2000" i="1" dirty="0">
              <a:latin typeface="David" pitchFamily="34" charset="-79"/>
              <a:cs typeface="David" pitchFamily="34" charset="-79"/>
            </a:endParaRPr>
          </a:p>
          <a:p>
            <a:pPr marL="457200" indent="-457200" algn="just" rtl="1">
              <a:lnSpc>
                <a:spcPct val="150000"/>
              </a:lnSpc>
            </a:pPr>
            <a:endParaRPr lang="he-IL" sz="2000" i="1" dirty="0">
              <a:latin typeface="David" pitchFamily="34" charset="-79"/>
              <a:cs typeface="David" pitchFamily="34" charset="-79"/>
            </a:endParaRPr>
          </a:p>
          <a:p>
            <a:pPr marL="0" indent="0" algn="just" rtl="1">
              <a:lnSpc>
                <a:spcPct val="150000"/>
              </a:lnSpc>
              <a:buNone/>
            </a:pPr>
            <a:endParaRPr lang="he-IL" sz="2000" i="1" dirty="0">
              <a:latin typeface="David" pitchFamily="34" charset="-79"/>
              <a:cs typeface="David" pitchFamily="34" charset="-79"/>
            </a:endParaRPr>
          </a:p>
        </p:txBody>
      </p:sp>
      <p:sp>
        <p:nvSpPr>
          <p:cNvPr id="36866" name="Slide Number Placeholder 4"/>
          <p:cNvSpPr>
            <a:spLocks noGrp="1"/>
          </p:cNvSpPr>
          <p:nvPr>
            <p:ph type="sldNum" sz="quarter" idx="12"/>
          </p:nvPr>
        </p:nvSpPr>
        <p:spPr>
          <a:noFill/>
        </p:spPr>
        <p:txBody>
          <a:bodyPr/>
          <a:lstStyle/>
          <a:p>
            <a:fld id="{CDF553EF-0A8D-4B69-910E-7F8502919A3F}" type="slidenum">
              <a:rPr lang="en-GB" smtClean="0"/>
              <a:pPr/>
              <a:t>5</a:t>
            </a:fld>
            <a:endParaRPr lang="en-GB" dirty="0" smtClean="0"/>
          </a:p>
        </p:txBody>
      </p:sp>
    </p:spTree>
    <p:extLst>
      <p:ext uri="{BB962C8B-B14F-4D97-AF65-F5344CB8AC3E}">
        <p14:creationId xmlns:p14="http://schemas.microsoft.com/office/powerpoint/2010/main" val="36517122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52601" y="1066800"/>
            <a:ext cx="8682037" cy="4525962"/>
          </a:xfrm>
        </p:spPr>
        <p:txBody>
          <a:bodyPr>
            <a:normAutofit fontScale="92500" lnSpcReduction="20000"/>
          </a:bodyPr>
          <a:lstStyle/>
          <a:p>
            <a:pPr algn="just" rtl="1">
              <a:lnSpc>
                <a:spcPct val="150000"/>
              </a:lnSpc>
              <a:spcBef>
                <a:spcPts val="600"/>
              </a:spcBef>
              <a:spcAft>
                <a:spcPts val="600"/>
              </a:spcAft>
              <a:buFont typeface="Wingdings" pitchFamily="2" charset="2"/>
              <a:buChar char="v"/>
            </a:pPr>
            <a:r>
              <a:rPr lang="he-IL" sz="2000" u="sng" dirty="0">
                <a:latin typeface="David" pitchFamily="34" charset="-79"/>
                <a:cs typeface="David" pitchFamily="34" charset="-79"/>
              </a:rPr>
              <a:t>"המשמשים לצרכי ייצור הכנסתו"</a:t>
            </a:r>
            <a:endParaRPr lang="he-IL" sz="2000" dirty="0">
              <a:latin typeface="David" pitchFamily="34" charset="-79"/>
              <a:cs typeface="David" pitchFamily="34" charset="-79"/>
            </a:endParaRPr>
          </a:p>
          <a:p>
            <a:pPr marL="690563" indent="-350838" algn="just" rtl="1">
              <a:lnSpc>
                <a:spcPct val="150000"/>
              </a:lnSpc>
              <a:spcBef>
                <a:spcPts val="600"/>
              </a:spcBef>
              <a:spcAft>
                <a:spcPts val="600"/>
              </a:spcAft>
              <a:buFont typeface="Wingdings" pitchFamily="2" charset="2"/>
              <a:buChar char="ü"/>
            </a:pPr>
            <a:r>
              <a:rPr lang="he-IL" sz="1900" b="1" dirty="0">
                <a:latin typeface="David" pitchFamily="34" charset="-79"/>
                <a:cs typeface="David" pitchFamily="34" charset="-79"/>
              </a:rPr>
              <a:t>ע"א 636/71 חברת החשמל לישראל בע"מ </a:t>
            </a:r>
            <a:r>
              <a:rPr lang="he-IL" sz="1900" dirty="0">
                <a:latin typeface="David" pitchFamily="34" charset="-79"/>
                <a:cs typeface="David" pitchFamily="34" charset="-79"/>
              </a:rPr>
              <a:t>– </a:t>
            </a:r>
          </a:p>
          <a:p>
            <a:pPr marL="349251" lvl="1" indent="-350838" algn="just" rtl="1">
              <a:lnSpc>
                <a:spcPct val="150000"/>
              </a:lnSpc>
              <a:spcBef>
                <a:spcPts val="600"/>
              </a:spcBef>
              <a:spcAft>
                <a:spcPts val="600"/>
              </a:spcAft>
              <a:buFont typeface="Wingdings" pitchFamily="2" charset="2"/>
              <a:buChar char="ü"/>
            </a:pPr>
            <a:r>
              <a:rPr lang="he-IL" sz="1900" u="sng" dirty="0">
                <a:latin typeface="David" pitchFamily="34" charset="-79"/>
                <a:cs typeface="David" pitchFamily="34" charset="-79"/>
              </a:rPr>
              <a:t>השאלה -  </a:t>
            </a:r>
            <a:r>
              <a:rPr lang="he-IL" sz="1900" dirty="0">
                <a:latin typeface="David" pitchFamily="34" charset="-79"/>
                <a:cs typeface="David" pitchFamily="34" charset="-79"/>
              </a:rPr>
              <a:t>ממתי ניתן לדרוש הוצאות פחת - האם מתחילת השנה בה נרכשו הנכסים או ממועד השימוש בנכסים בפועל ? </a:t>
            </a:r>
          </a:p>
          <a:p>
            <a:pPr marL="349251" lvl="1" indent="-350838" algn="just" rtl="1">
              <a:lnSpc>
                <a:spcPct val="150000"/>
              </a:lnSpc>
              <a:spcBef>
                <a:spcPts val="600"/>
              </a:spcBef>
              <a:spcAft>
                <a:spcPts val="600"/>
              </a:spcAft>
              <a:buFont typeface="Wingdings" pitchFamily="2" charset="2"/>
              <a:buChar char="ü"/>
            </a:pPr>
            <a:r>
              <a:rPr lang="he-IL" sz="1900" u="sng" dirty="0">
                <a:latin typeface="David" pitchFamily="34" charset="-79"/>
                <a:cs typeface="David" pitchFamily="34" charset="-79"/>
              </a:rPr>
              <a:t>נקבע-</a:t>
            </a:r>
            <a:r>
              <a:rPr lang="he-IL" sz="1900" dirty="0">
                <a:latin typeface="David" pitchFamily="34" charset="-79"/>
                <a:cs typeface="David" pitchFamily="34" charset="-79"/>
              </a:rPr>
              <a:t>  פחת ניתן עבור בלאי של נכס כתוצאה משימוש בו  ולכן הוצאות הפחת יותרו בניכוי ממועד השימוש בנכס בפועל. </a:t>
            </a:r>
          </a:p>
          <a:p>
            <a:pPr marL="690563" indent="-350838" algn="just" rtl="1">
              <a:lnSpc>
                <a:spcPct val="150000"/>
              </a:lnSpc>
              <a:spcBef>
                <a:spcPts val="600"/>
              </a:spcBef>
              <a:spcAft>
                <a:spcPts val="600"/>
              </a:spcAft>
              <a:buFont typeface="Wingdings" pitchFamily="2" charset="2"/>
              <a:buChar char="ü"/>
            </a:pPr>
            <a:r>
              <a:rPr lang="he-IL" sz="1900" b="1" dirty="0" err="1">
                <a:latin typeface="David" pitchFamily="34" charset="-79"/>
                <a:cs typeface="David" pitchFamily="34" charset="-79"/>
              </a:rPr>
              <a:t>בעמ"ה</a:t>
            </a:r>
            <a:r>
              <a:rPr lang="he-IL" sz="1900" b="1" dirty="0">
                <a:latin typeface="David" pitchFamily="34" charset="-79"/>
                <a:cs typeface="David" pitchFamily="34" charset="-79"/>
              </a:rPr>
              <a:t> 99/95 א.פריד את מ.פריד בע"מ </a:t>
            </a:r>
          </a:p>
          <a:p>
            <a:pPr marL="349251" lvl="1" indent="-350838" algn="just" rtl="1">
              <a:lnSpc>
                <a:spcPct val="150000"/>
              </a:lnSpc>
              <a:spcBef>
                <a:spcPts val="600"/>
              </a:spcBef>
              <a:spcAft>
                <a:spcPts val="600"/>
              </a:spcAft>
              <a:buFont typeface="Wingdings" pitchFamily="2" charset="2"/>
              <a:buChar char="ü"/>
            </a:pPr>
            <a:r>
              <a:rPr lang="he-IL" sz="1900" u="sng" dirty="0">
                <a:latin typeface="David" pitchFamily="34" charset="-79"/>
                <a:cs typeface="David" pitchFamily="34" charset="-79"/>
              </a:rPr>
              <a:t>עובדות</a:t>
            </a:r>
            <a:r>
              <a:rPr lang="he-IL" sz="1900" dirty="0">
                <a:latin typeface="David" pitchFamily="34" charset="-79"/>
                <a:cs typeface="David" pitchFamily="34" charset="-79"/>
              </a:rPr>
              <a:t> – חברה רכשה בניין </a:t>
            </a:r>
            <a:r>
              <a:rPr lang="he-IL" sz="1900" dirty="0" smtClean="0">
                <a:latin typeface="David" pitchFamily="34" charset="-79"/>
                <a:cs typeface="David" pitchFamily="34" charset="-79"/>
              </a:rPr>
              <a:t>למטרה להשכירו, </a:t>
            </a:r>
            <a:r>
              <a:rPr lang="he-IL" sz="1900" dirty="0" err="1">
                <a:latin typeface="David" pitchFamily="34" charset="-79"/>
                <a:cs typeface="David" pitchFamily="34" charset="-79"/>
              </a:rPr>
              <a:t>פ"ש</a:t>
            </a:r>
            <a:r>
              <a:rPr lang="he-IL" sz="1900" dirty="0">
                <a:latin typeface="David" pitchFamily="34" charset="-79"/>
                <a:cs typeface="David" pitchFamily="34" charset="-79"/>
              </a:rPr>
              <a:t> טען כי הפחת יותר בניכוי רק לאחר השלמת שיפוץ המבנה על ידי השוכר והחברה טענה כי יש  להתיר את הפחת מיום כניסתו לתוקף של חוזה השכירות.</a:t>
            </a:r>
            <a:endParaRPr lang="he-IL" sz="2000" dirty="0">
              <a:latin typeface="David" pitchFamily="34" charset="-79"/>
              <a:cs typeface="David" pitchFamily="34" charset="-79"/>
            </a:endParaRPr>
          </a:p>
          <a:p>
            <a:pPr>
              <a:lnSpc>
                <a:spcPct val="150000"/>
              </a:lnSpc>
              <a:buFontTx/>
              <a:buChar char="-"/>
            </a:pPr>
            <a:endParaRPr lang="he-IL" sz="2000" dirty="0">
              <a:latin typeface="David" pitchFamily="34" charset="-79"/>
              <a:cs typeface="David" pitchFamily="34" charset="-79"/>
            </a:endParaRPr>
          </a:p>
          <a:p>
            <a:pPr>
              <a:lnSpc>
                <a:spcPct val="150000"/>
              </a:lnSpc>
              <a:buFontTx/>
              <a:buChar char="-"/>
            </a:pPr>
            <a:endParaRPr lang="he-IL" sz="2000" dirty="0">
              <a:latin typeface="David" pitchFamily="34" charset="-79"/>
              <a:cs typeface="David" pitchFamily="34" charset="-79"/>
            </a:endParaRPr>
          </a:p>
          <a:p>
            <a:pPr algn="ctr">
              <a:buFontTx/>
              <a:buChar char="-"/>
            </a:pPr>
            <a:endParaRPr lang="en-US" sz="2000" dirty="0">
              <a:latin typeface="David" pitchFamily="34" charset="-79"/>
              <a:cs typeface="David" pitchFamily="34" charset="-79"/>
            </a:endParaRPr>
          </a:p>
        </p:txBody>
      </p:sp>
      <p:sp>
        <p:nvSpPr>
          <p:cNvPr id="4" name="Slide Number Placeholder 3"/>
          <p:cNvSpPr>
            <a:spLocks noGrp="1"/>
          </p:cNvSpPr>
          <p:nvPr>
            <p:ph type="sldNum" sz="quarter" idx="12"/>
          </p:nvPr>
        </p:nvSpPr>
        <p:spPr/>
        <p:txBody>
          <a:bodyPr/>
          <a:lstStyle/>
          <a:p>
            <a:pPr algn="ctr">
              <a:defRPr/>
            </a:pPr>
            <a:fld id="{B30DD816-ED6D-423E-A6CD-5DDD3E9CA113}" type="slidenum">
              <a:rPr lang="en-GB" smtClean="0"/>
              <a:pPr algn="ctr">
                <a:defRPr/>
              </a:pPr>
              <a:t>6</a:t>
            </a:fld>
            <a:endParaRPr lang="en-GB" dirty="0"/>
          </a:p>
        </p:txBody>
      </p:sp>
      <p:sp>
        <p:nvSpPr>
          <p:cNvPr id="6" name="Rectangle 2"/>
          <p:cNvSpPr>
            <a:spLocks noGrp="1" noChangeArrowheads="1"/>
          </p:cNvSpPr>
          <p:nvPr>
            <p:ph type="title"/>
          </p:nvPr>
        </p:nvSpPr>
        <p:spPr>
          <a:xfrm>
            <a:off x="1893888" y="152400"/>
            <a:ext cx="8545513" cy="792162"/>
          </a:xfrm>
        </p:spPr>
        <p:txBody>
          <a:bodyPr>
            <a:noAutofit/>
          </a:bodyPr>
          <a:lstStyle/>
          <a:p>
            <a:pPr algn="ctr" rtl="1"/>
            <a:r>
              <a:rPr lang="he-IL" sz="3200" dirty="0">
                <a:solidFill>
                  <a:srgbClr val="DB171C"/>
                </a:solidFill>
              </a:rPr>
              <a:t>סעיף 21 - התרת הוצאות פחת (המשך)</a:t>
            </a:r>
            <a:endParaRPr lang="en-US" sz="3200" dirty="0">
              <a:solidFill>
                <a:srgbClr val="DB171C"/>
              </a:solidFill>
            </a:endParaRPr>
          </a:p>
        </p:txBody>
      </p:sp>
    </p:spTree>
    <p:extLst>
      <p:ext uri="{BB962C8B-B14F-4D97-AF65-F5344CB8AC3E}">
        <p14:creationId xmlns:p14="http://schemas.microsoft.com/office/powerpoint/2010/main" val="10904100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he-IL" sz="3200" dirty="0">
                <a:solidFill>
                  <a:srgbClr val="DB171C"/>
                </a:solidFill>
              </a:rPr>
              <a:t>סעיף 21 - התרת הוצאות פחת (המשך)</a:t>
            </a:r>
            <a:endParaRPr lang="en-US" sz="3200" dirty="0">
              <a:solidFill>
                <a:srgbClr val="DB171C"/>
              </a:solidFill>
            </a:endParaRPr>
          </a:p>
        </p:txBody>
      </p:sp>
      <p:sp>
        <p:nvSpPr>
          <p:cNvPr id="3" name="Content Placeholder 2"/>
          <p:cNvSpPr>
            <a:spLocks noGrp="1"/>
          </p:cNvSpPr>
          <p:nvPr>
            <p:ph idx="1"/>
          </p:nvPr>
        </p:nvSpPr>
        <p:spPr/>
        <p:txBody>
          <a:bodyPr>
            <a:normAutofit fontScale="92500" lnSpcReduction="20000"/>
          </a:bodyPr>
          <a:lstStyle/>
          <a:p>
            <a:pPr marL="349251" lvl="1" indent="-350838" algn="just" rtl="1">
              <a:lnSpc>
                <a:spcPct val="150000"/>
              </a:lnSpc>
              <a:spcBef>
                <a:spcPts val="600"/>
              </a:spcBef>
              <a:spcAft>
                <a:spcPts val="600"/>
              </a:spcAft>
              <a:buFont typeface="Wingdings" pitchFamily="2" charset="2"/>
              <a:buChar char="ü"/>
            </a:pPr>
            <a:r>
              <a:rPr lang="he-IL" sz="1900" u="sng" dirty="0">
                <a:latin typeface="David" pitchFamily="34" charset="-79"/>
                <a:cs typeface="David" pitchFamily="34" charset="-79"/>
              </a:rPr>
              <a:t>נקבע  - </a:t>
            </a:r>
            <a:r>
              <a:rPr lang="he-IL" sz="1900" dirty="0">
                <a:latin typeface="David" pitchFamily="34" charset="-79"/>
                <a:cs typeface="David" pitchFamily="34" charset="-79"/>
              </a:rPr>
              <a:t>העיקרון הקבוע בסעיף 21 לפקודה הוא כי הניכוי יותר אך ורק מהיום בו הנכס החל לשמש בייצור הכנסה. במקרה זה אין סיבה שלא לקבל את יום חתימת החוזה כיום בו החל הנכס לשמש בייצור הכנסה, אף אם השוכר לא נטל עדיין חזקה.</a:t>
            </a:r>
          </a:p>
          <a:p>
            <a:pPr marL="690563" indent="-350838" algn="just" rtl="1">
              <a:lnSpc>
                <a:spcPct val="150000"/>
              </a:lnSpc>
              <a:spcBef>
                <a:spcPts val="600"/>
              </a:spcBef>
              <a:spcAft>
                <a:spcPts val="600"/>
              </a:spcAft>
              <a:buFont typeface="Wingdings" pitchFamily="2" charset="2"/>
              <a:buChar char="ü"/>
            </a:pPr>
            <a:r>
              <a:rPr lang="he-IL" sz="1900" b="1" dirty="0">
                <a:latin typeface="David" pitchFamily="34" charset="-79"/>
                <a:cs typeface="David" pitchFamily="34" charset="-79"/>
              </a:rPr>
              <a:t>בע"א 158/57 צמר פלדה צור בע"מ </a:t>
            </a:r>
          </a:p>
          <a:p>
            <a:pPr marL="349251" lvl="1" indent="-350838" algn="just" rtl="1">
              <a:lnSpc>
                <a:spcPct val="150000"/>
              </a:lnSpc>
              <a:spcBef>
                <a:spcPts val="600"/>
              </a:spcBef>
              <a:spcAft>
                <a:spcPts val="600"/>
              </a:spcAft>
              <a:buFont typeface="Wingdings" pitchFamily="2" charset="2"/>
              <a:buChar char="ü"/>
            </a:pPr>
            <a:r>
              <a:rPr lang="he-IL" sz="1900" u="sng" dirty="0">
                <a:latin typeface="David" pitchFamily="34" charset="-79"/>
                <a:cs typeface="David" pitchFamily="34" charset="-79"/>
              </a:rPr>
              <a:t>עובדות</a:t>
            </a:r>
            <a:r>
              <a:rPr lang="he-IL" sz="1900" dirty="0">
                <a:latin typeface="David" pitchFamily="34" charset="-79"/>
                <a:cs typeface="David" pitchFamily="34" charset="-79"/>
              </a:rPr>
              <a:t> – שתי חברות מתחרות הגיעו להסכם לפיו :</a:t>
            </a:r>
          </a:p>
          <a:p>
            <a:pPr marL="0" lvl="2" indent="0" algn="just" rtl="1">
              <a:lnSpc>
                <a:spcPct val="150000"/>
              </a:lnSpc>
              <a:spcBef>
                <a:spcPts val="600"/>
              </a:spcBef>
              <a:spcAft>
                <a:spcPts val="600"/>
              </a:spcAft>
              <a:buNone/>
            </a:pPr>
            <a:r>
              <a:rPr lang="he-IL" sz="1900" dirty="0">
                <a:latin typeface="David" pitchFamily="34" charset="-79"/>
                <a:cs typeface="David" pitchFamily="34" charset="-79"/>
              </a:rPr>
              <a:t>	1.	חברה אחת מייצרת ומשלמת לחברה השנייה , המערערת, 30% מהרווח.</a:t>
            </a:r>
          </a:p>
          <a:p>
            <a:pPr marL="0" lvl="2" indent="0" algn="just" rtl="1">
              <a:lnSpc>
                <a:spcPct val="150000"/>
              </a:lnSpc>
              <a:spcBef>
                <a:spcPts val="600"/>
              </a:spcBef>
              <a:spcAft>
                <a:spcPts val="600"/>
              </a:spcAft>
              <a:buNone/>
            </a:pPr>
            <a:r>
              <a:rPr lang="he-IL" sz="1900" dirty="0">
                <a:latin typeface="David" pitchFamily="34" charset="-79"/>
                <a:cs typeface="David" pitchFamily="34" charset="-79"/>
              </a:rPr>
              <a:t>	2.  	במקרה והדרישה תגדל  כך שהחברה הראשונה לא תוכל לספק את הדרישה המערערת תפעיל את המכונות והציוד שלה.</a:t>
            </a:r>
          </a:p>
          <a:p>
            <a:pPr marL="349251" lvl="1" indent="-350838" algn="just" rtl="1">
              <a:lnSpc>
                <a:spcPct val="150000"/>
              </a:lnSpc>
              <a:spcBef>
                <a:spcPts val="600"/>
              </a:spcBef>
              <a:spcAft>
                <a:spcPts val="600"/>
              </a:spcAft>
              <a:buFont typeface="Wingdings" pitchFamily="2" charset="2"/>
              <a:buChar char="ü"/>
            </a:pPr>
            <a:r>
              <a:rPr lang="he-IL" sz="1900" u="sng" dirty="0" smtClean="0">
                <a:latin typeface="David" pitchFamily="34" charset="-79"/>
                <a:cs typeface="David" pitchFamily="34" charset="-79"/>
              </a:rPr>
              <a:t>השאלה </a:t>
            </a:r>
            <a:r>
              <a:rPr lang="he-IL" sz="1900" u="sng" dirty="0">
                <a:latin typeface="David" pitchFamily="34" charset="-79"/>
                <a:cs typeface="David" pitchFamily="34" charset="-79"/>
              </a:rPr>
              <a:t>שעלתה לדיון </a:t>
            </a:r>
            <a:r>
              <a:rPr lang="he-IL" sz="1900" dirty="0">
                <a:latin typeface="David" pitchFamily="34" charset="-79"/>
                <a:cs typeface="David" pitchFamily="34" charset="-79"/>
              </a:rPr>
              <a:t>– האם המערערת יכולה לדרוש הוצאות פחת?</a:t>
            </a:r>
          </a:p>
          <a:p>
            <a:pPr algn="r" rtl="1">
              <a:lnSpc>
                <a:spcPct val="150000"/>
              </a:lnSpc>
              <a:buFontTx/>
              <a:buChar char="-"/>
            </a:pPr>
            <a:endParaRPr lang="he-IL" sz="2000" dirty="0">
              <a:latin typeface="David" pitchFamily="34" charset="-79"/>
              <a:cs typeface="David" pitchFamily="34" charset="-79"/>
            </a:endParaRPr>
          </a:p>
          <a:p>
            <a:pPr algn="r" rtl="1"/>
            <a:endParaRPr lang="en-US" dirty="0"/>
          </a:p>
        </p:txBody>
      </p:sp>
      <p:sp>
        <p:nvSpPr>
          <p:cNvPr id="4" name="Slide Number Placeholder 3"/>
          <p:cNvSpPr>
            <a:spLocks noGrp="1"/>
          </p:cNvSpPr>
          <p:nvPr>
            <p:ph type="sldNum" sz="quarter" idx="12"/>
          </p:nvPr>
        </p:nvSpPr>
        <p:spPr/>
        <p:txBody>
          <a:bodyPr/>
          <a:lstStyle/>
          <a:p>
            <a:pPr>
              <a:defRPr/>
            </a:pPr>
            <a:fld id="{B30DD816-ED6D-423E-A6CD-5DDD3E9CA113}" type="slidenum">
              <a:rPr lang="en-GB" smtClean="0"/>
              <a:pPr>
                <a:defRPr/>
              </a:pPr>
              <a:t>7</a:t>
            </a:fld>
            <a:endParaRPr lang="en-GB" dirty="0"/>
          </a:p>
        </p:txBody>
      </p:sp>
    </p:spTree>
    <p:extLst>
      <p:ext uri="{BB962C8B-B14F-4D97-AF65-F5344CB8AC3E}">
        <p14:creationId xmlns:p14="http://schemas.microsoft.com/office/powerpoint/2010/main" val="19251111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sz="3200" dirty="0">
                <a:solidFill>
                  <a:srgbClr val="DB171C"/>
                </a:solidFill>
              </a:rPr>
              <a:t>סעיף 21 - התרת הוצאות פחת (המשך)</a:t>
            </a:r>
            <a:endParaRPr lang="en-US" sz="3200" dirty="0">
              <a:solidFill>
                <a:srgbClr val="DB171C"/>
              </a:solidFill>
            </a:endParaRPr>
          </a:p>
        </p:txBody>
      </p:sp>
      <p:sp>
        <p:nvSpPr>
          <p:cNvPr id="3" name="Content Placeholder 2"/>
          <p:cNvSpPr>
            <a:spLocks noGrp="1"/>
          </p:cNvSpPr>
          <p:nvPr>
            <p:ph idx="1"/>
          </p:nvPr>
        </p:nvSpPr>
        <p:spPr/>
        <p:txBody>
          <a:bodyPr>
            <a:normAutofit/>
          </a:bodyPr>
          <a:lstStyle/>
          <a:p>
            <a:pPr marL="0" indent="0" algn="just" rtl="1">
              <a:lnSpc>
                <a:spcPct val="150000"/>
              </a:lnSpc>
              <a:spcBef>
                <a:spcPts val="600"/>
              </a:spcBef>
              <a:spcAft>
                <a:spcPts val="600"/>
              </a:spcAft>
              <a:buNone/>
            </a:pPr>
            <a:r>
              <a:rPr lang="he-IL" sz="2400" u="sng" dirty="0">
                <a:latin typeface="David" pitchFamily="34" charset="-79"/>
                <a:cs typeface="David" pitchFamily="34" charset="-79"/>
              </a:rPr>
              <a:t>נקבע – </a:t>
            </a:r>
          </a:p>
          <a:p>
            <a:pPr indent="-350838" algn="just" rtl="1">
              <a:lnSpc>
                <a:spcPct val="150000"/>
              </a:lnSpc>
              <a:spcBef>
                <a:spcPts val="600"/>
              </a:spcBef>
              <a:spcAft>
                <a:spcPts val="600"/>
              </a:spcAft>
              <a:buFont typeface="Wingdings" pitchFamily="2" charset="2"/>
              <a:buChar char="ü"/>
            </a:pPr>
            <a:r>
              <a:rPr lang="he-IL" sz="2400" dirty="0">
                <a:latin typeface="David" pitchFamily="34" charset="-79"/>
                <a:cs typeface="David" pitchFamily="34" charset="-79"/>
              </a:rPr>
              <a:t>הפחת משמש כפיצוי על בלייתו וקריעתו של הנכס עקב ניצולו בייצור הכנסה. </a:t>
            </a:r>
          </a:p>
          <a:p>
            <a:pPr indent="-350838" algn="just" rtl="1">
              <a:lnSpc>
                <a:spcPct val="150000"/>
              </a:lnSpc>
              <a:spcBef>
                <a:spcPts val="600"/>
              </a:spcBef>
              <a:spcAft>
                <a:spcPts val="600"/>
              </a:spcAft>
              <a:buFont typeface="Wingdings" pitchFamily="2" charset="2"/>
              <a:buChar char="ü"/>
            </a:pPr>
            <a:r>
              <a:rPr lang="he-IL" sz="2400" dirty="0">
                <a:latin typeface="David" pitchFamily="34" charset="-79"/>
                <a:cs typeface="David" pitchFamily="34" charset="-79"/>
              </a:rPr>
              <a:t>אין משמעות הדבר כי הנכס צריך להימצא בשימוש פעיל במשך כל התקופה, מותר לנכות פחת גם אם לא משתמשים במכונות כל  עוד הן נמצאות במערכת הייצור.</a:t>
            </a:r>
          </a:p>
          <a:p>
            <a:pPr indent="-350838" algn="just" rtl="1">
              <a:lnSpc>
                <a:spcPct val="150000"/>
              </a:lnSpc>
              <a:spcBef>
                <a:spcPts val="600"/>
              </a:spcBef>
              <a:spcAft>
                <a:spcPts val="600"/>
              </a:spcAft>
              <a:buFont typeface="Wingdings" pitchFamily="2" charset="2"/>
              <a:buChar char="ü"/>
            </a:pPr>
            <a:r>
              <a:rPr lang="he-IL" sz="2400" dirty="0">
                <a:latin typeface="David" pitchFamily="34" charset="-79"/>
                <a:cs typeface="David" pitchFamily="34" charset="-79"/>
              </a:rPr>
              <a:t>גם אם לא ניתן לדרוש הוצאות פחת ניתן לדרוש הוצאות לשם הרצת המכונות לרבות שימונן, בדיקתן אחסונן ועוד.</a:t>
            </a:r>
          </a:p>
        </p:txBody>
      </p:sp>
      <p:sp>
        <p:nvSpPr>
          <p:cNvPr id="4" name="Slide Number Placeholder 3"/>
          <p:cNvSpPr>
            <a:spLocks noGrp="1"/>
          </p:cNvSpPr>
          <p:nvPr>
            <p:ph type="sldNum" sz="quarter" idx="12"/>
          </p:nvPr>
        </p:nvSpPr>
        <p:spPr/>
        <p:txBody>
          <a:bodyPr/>
          <a:lstStyle/>
          <a:p>
            <a:pPr>
              <a:defRPr/>
            </a:pPr>
            <a:fld id="{B30DD816-ED6D-423E-A6CD-5DDD3E9CA113}" type="slidenum">
              <a:rPr lang="en-GB" smtClean="0"/>
              <a:pPr>
                <a:defRPr/>
              </a:pPr>
              <a:t>8</a:t>
            </a:fld>
            <a:endParaRPr lang="en-GB" dirty="0"/>
          </a:p>
        </p:txBody>
      </p:sp>
    </p:spTree>
    <p:extLst>
      <p:ext uri="{BB962C8B-B14F-4D97-AF65-F5344CB8AC3E}">
        <p14:creationId xmlns:p14="http://schemas.microsoft.com/office/powerpoint/2010/main" val="1819910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he-IL" sz="3200" dirty="0">
                <a:solidFill>
                  <a:srgbClr val="DB171C"/>
                </a:solidFill>
              </a:rPr>
              <a:t>קביעת ה"מחיר המקורי" לצרכי פחת</a:t>
            </a:r>
            <a:endParaRPr lang="en-US" sz="3200" dirty="0">
              <a:solidFill>
                <a:srgbClr val="DB171C"/>
              </a:solidFill>
            </a:endParaRPr>
          </a:p>
        </p:txBody>
      </p:sp>
      <p:sp>
        <p:nvSpPr>
          <p:cNvPr id="3" name="Content Placeholder 2"/>
          <p:cNvSpPr>
            <a:spLocks noGrp="1"/>
          </p:cNvSpPr>
          <p:nvPr>
            <p:ph idx="1"/>
          </p:nvPr>
        </p:nvSpPr>
        <p:spPr>
          <a:xfrm>
            <a:off x="838200" y="1266940"/>
            <a:ext cx="10282518" cy="4851472"/>
          </a:xfrm>
        </p:spPr>
        <p:txBody>
          <a:bodyPr>
            <a:normAutofit/>
          </a:bodyPr>
          <a:lstStyle/>
          <a:p>
            <a:pPr marL="457200" indent="-457200" algn="just" rtl="1">
              <a:lnSpc>
                <a:spcPct val="150000"/>
              </a:lnSpc>
              <a:spcBef>
                <a:spcPts val="0"/>
              </a:spcBef>
              <a:buFont typeface="Wingdings" pitchFamily="2" charset="2"/>
              <a:buChar char="ü"/>
            </a:pPr>
            <a:r>
              <a:rPr lang="he-IL" sz="2000" dirty="0">
                <a:latin typeface="David" pitchFamily="34" charset="-79"/>
                <a:cs typeface="David" pitchFamily="34" charset="-79"/>
              </a:rPr>
              <a:t>בחישוב פחת  של בניין לא יובא בחשבון מחיר הקרקע שעליו הוא בנוי.</a:t>
            </a:r>
          </a:p>
          <a:p>
            <a:pPr marL="457200" indent="-457200" algn="just" rtl="1">
              <a:lnSpc>
                <a:spcPct val="150000"/>
              </a:lnSpc>
              <a:spcBef>
                <a:spcPts val="0"/>
              </a:spcBef>
              <a:buFont typeface="Wingdings" pitchFamily="2" charset="2"/>
              <a:buChar char="ü"/>
            </a:pPr>
            <a:r>
              <a:rPr lang="he-IL" sz="2000" b="1" dirty="0" err="1">
                <a:latin typeface="David" pitchFamily="34" charset="-79"/>
                <a:cs typeface="David" pitchFamily="34" charset="-79"/>
              </a:rPr>
              <a:t>בעמ"ה</a:t>
            </a:r>
            <a:r>
              <a:rPr lang="he-IL" sz="2000" b="1" dirty="0">
                <a:latin typeface="David" pitchFamily="34" charset="-79"/>
                <a:cs typeface="David" pitchFamily="34" charset="-79"/>
              </a:rPr>
              <a:t> 949/70 קולנוע רינה בע"מ </a:t>
            </a:r>
            <a:r>
              <a:rPr lang="he-IL" sz="2000" dirty="0">
                <a:latin typeface="David" pitchFamily="34" charset="-79"/>
                <a:cs typeface="David" pitchFamily="34" charset="-79"/>
              </a:rPr>
              <a:t>:</a:t>
            </a:r>
          </a:p>
          <a:p>
            <a:pPr marL="914400" indent="-457200" algn="just" rtl="1">
              <a:lnSpc>
                <a:spcPct val="150000"/>
              </a:lnSpc>
              <a:spcBef>
                <a:spcPts val="0"/>
              </a:spcBef>
            </a:pPr>
            <a:r>
              <a:rPr lang="he-IL" sz="2000" u="sng" dirty="0">
                <a:latin typeface="David" pitchFamily="34" charset="-79"/>
                <a:cs typeface="David" pitchFamily="34" charset="-79"/>
              </a:rPr>
              <a:t>כיצד יש לחשב את ערך הקרקע? </a:t>
            </a:r>
            <a:r>
              <a:rPr lang="he-IL" sz="2000" dirty="0">
                <a:latin typeface="David" pitchFamily="34" charset="-79"/>
                <a:cs typeface="David" pitchFamily="34" charset="-79"/>
              </a:rPr>
              <a:t>פקיד השומה טען  1/3 מהעלות הכוללת והחברה ביקשה להסתמך על חישוב מפורט ומדויק של ערך הקרקע.  בימ"ש העדיף את חישוב החברה. </a:t>
            </a:r>
          </a:p>
          <a:p>
            <a:pPr marL="914400" indent="-457200" algn="just" rtl="1">
              <a:lnSpc>
                <a:spcPct val="150000"/>
              </a:lnSpc>
              <a:spcBef>
                <a:spcPts val="0"/>
              </a:spcBef>
            </a:pPr>
            <a:r>
              <a:rPr lang="he-IL" sz="2000" u="sng" dirty="0">
                <a:latin typeface="David" pitchFamily="34" charset="-79"/>
                <a:cs typeface="David" pitchFamily="34" charset="-79"/>
              </a:rPr>
              <a:t>כיצד יש להבחין בין ציוד וריהוט לבין עלות המבנה?  </a:t>
            </a:r>
            <a:r>
              <a:rPr lang="he-IL" sz="2000" dirty="0">
                <a:latin typeface="David" pitchFamily="34" charset="-79"/>
                <a:cs typeface="David" pitchFamily="34" charset="-79"/>
              </a:rPr>
              <a:t>- מעבר לבדיקת הניידות  הפיזית יש לבחון האם הנכסים מאבדים את "זהותם" בהעברה. לדוגמא – מנורה לא תאבד את זהותה אך במה כן.  נכסים המאבדים את זהותם יהוו חלק מהמבנה.  </a:t>
            </a:r>
          </a:p>
          <a:p>
            <a:pPr marL="457200" indent="-457200" algn="just" rtl="1">
              <a:lnSpc>
                <a:spcPct val="150000"/>
              </a:lnSpc>
              <a:spcBef>
                <a:spcPts val="0"/>
              </a:spcBef>
              <a:buFont typeface="Wingdings" pitchFamily="2" charset="2"/>
              <a:buChar char="ü"/>
            </a:pPr>
            <a:r>
              <a:rPr lang="he-IL" sz="2000" b="1" dirty="0">
                <a:latin typeface="David" pitchFamily="34" charset="-79"/>
                <a:cs typeface="David" pitchFamily="34" charset="-79"/>
              </a:rPr>
              <a:t>בע"א 477/70 ח.מ.</a:t>
            </a:r>
            <a:r>
              <a:rPr lang="he-IL" sz="2000" b="1" dirty="0" err="1">
                <a:latin typeface="David" pitchFamily="34" charset="-79"/>
                <a:cs typeface="David" pitchFamily="34" charset="-79"/>
              </a:rPr>
              <a:t>מ</a:t>
            </a:r>
            <a:r>
              <a:rPr lang="he-IL" sz="2000" b="1" dirty="0">
                <a:latin typeface="David" pitchFamily="34" charset="-79"/>
                <a:cs typeface="David" pitchFamily="34" charset="-79"/>
              </a:rPr>
              <a:t>. חוטים מוליכים </a:t>
            </a:r>
          </a:p>
          <a:p>
            <a:pPr lvl="1" algn="just" rtl="1">
              <a:lnSpc>
                <a:spcPct val="150000"/>
              </a:lnSpc>
              <a:spcBef>
                <a:spcPts val="0"/>
              </a:spcBef>
            </a:pPr>
            <a:r>
              <a:rPr lang="he-IL" sz="2000" u="sng" dirty="0">
                <a:latin typeface="David" pitchFamily="34" charset="-79"/>
                <a:cs typeface="David" pitchFamily="34" charset="-79"/>
              </a:rPr>
              <a:t>עובדות</a:t>
            </a:r>
            <a:r>
              <a:rPr lang="he-IL" sz="2000" dirty="0">
                <a:latin typeface="David" pitchFamily="34" charset="-79"/>
                <a:cs typeface="David" pitchFamily="34" charset="-79"/>
              </a:rPr>
              <a:t>  - חברה שילמה לעירייה היטל לחיבור מבנה תעשייתי , </a:t>
            </a:r>
          </a:p>
          <a:p>
            <a:pPr lvl="1" algn="just" rtl="1">
              <a:lnSpc>
                <a:spcPct val="150000"/>
              </a:lnSpc>
              <a:spcBef>
                <a:spcPts val="0"/>
              </a:spcBef>
            </a:pPr>
            <a:r>
              <a:rPr lang="he-IL" sz="2000" u="sng" dirty="0">
                <a:latin typeface="David" pitchFamily="34" charset="-79"/>
                <a:cs typeface="David" pitchFamily="34" charset="-79"/>
              </a:rPr>
              <a:t>השאלה  שעולה לדיון </a:t>
            </a:r>
            <a:r>
              <a:rPr lang="he-IL" sz="2000" dirty="0">
                <a:latin typeface="David" pitchFamily="34" charset="-79"/>
                <a:cs typeface="David" pitchFamily="34" charset="-79"/>
              </a:rPr>
              <a:t>– האם חלק מעלות הקרקע או חלק מעלות המבנה? </a:t>
            </a:r>
            <a:endParaRPr lang="en-US" sz="2000" dirty="0"/>
          </a:p>
        </p:txBody>
      </p:sp>
      <p:sp>
        <p:nvSpPr>
          <p:cNvPr id="4" name="Slide Number Placeholder 3"/>
          <p:cNvSpPr>
            <a:spLocks noGrp="1"/>
          </p:cNvSpPr>
          <p:nvPr>
            <p:ph type="sldNum" sz="quarter" idx="12"/>
          </p:nvPr>
        </p:nvSpPr>
        <p:spPr/>
        <p:txBody>
          <a:bodyPr/>
          <a:lstStyle/>
          <a:p>
            <a:pPr>
              <a:defRPr/>
            </a:pPr>
            <a:fld id="{B30DD816-ED6D-423E-A6CD-5DDD3E9CA113}" type="slidenum">
              <a:rPr lang="en-GB" smtClean="0"/>
              <a:pPr>
                <a:defRPr/>
              </a:pPr>
              <a:t>9</a:t>
            </a:fld>
            <a:endParaRPr lang="en-GB" dirty="0"/>
          </a:p>
        </p:txBody>
      </p:sp>
    </p:spTree>
    <p:extLst>
      <p:ext uri="{BB962C8B-B14F-4D97-AF65-F5344CB8AC3E}">
        <p14:creationId xmlns:p14="http://schemas.microsoft.com/office/powerpoint/2010/main" val="4114075188"/>
      </p:ext>
    </p:extLst>
  </p:cSld>
  <p:clrMapOvr>
    <a:masterClrMapping/>
  </p:clrMapOvr>
  <p:timing>
    <p:tnLst>
      <p:par>
        <p:cTn id="1" dur="indefinite" restart="never" nodeType="tmRoot"/>
      </p:par>
    </p:tnLst>
  </p:timing>
</p:sld>
</file>

<file path=ppt/theme/theme1.xml><?xml version="1.0" encoding="utf-8"?>
<a:theme xmlns:a="http://schemas.openxmlformats.org/drawingml/2006/main" name="ערכת נושא Office">
  <a:themeElements>
    <a:clrScheme name="כתום אדום">
      <a:dk1>
        <a:sysClr val="windowText" lastClr="000000"/>
      </a:dk1>
      <a:lt1>
        <a:sysClr val="window" lastClr="FFFFFF"/>
      </a:lt1>
      <a:dk2>
        <a:srgbClr val="505046"/>
      </a:dk2>
      <a:lt2>
        <a:srgbClr val="EEECE1"/>
      </a:lt2>
      <a:accent1>
        <a:srgbClr val="E84C22"/>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Tw Cen MT-Rockwell">
      <a:majorFont>
        <a:latin typeface="Tw Cen MT" panose="020B0602020104020603"/>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1_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3388</TotalTime>
  <Words>3492</Words>
  <Application>Microsoft Office PowerPoint</Application>
  <PresentationFormat>מותאם אישית</PresentationFormat>
  <Paragraphs>331</Paragraphs>
  <Slides>42</Slides>
  <Notes>2</Notes>
  <HiddenSlides>0</HiddenSlides>
  <MMClips>0</MMClips>
  <ScaleCrop>false</ScaleCrop>
  <HeadingPairs>
    <vt:vector size="4" baseType="variant">
      <vt:variant>
        <vt:lpstr>ערכת נושא</vt:lpstr>
      </vt:variant>
      <vt:variant>
        <vt:i4>2</vt:i4>
      </vt:variant>
      <vt:variant>
        <vt:lpstr>כותרות שקופיות</vt:lpstr>
      </vt:variant>
      <vt:variant>
        <vt:i4>42</vt:i4>
      </vt:variant>
    </vt:vector>
  </HeadingPairs>
  <TitlesOfParts>
    <vt:vector size="44" baseType="lpstr">
      <vt:lpstr>ערכת נושא Office</vt:lpstr>
      <vt:lpstr>1_ערכת נושא Office</vt:lpstr>
      <vt:lpstr>       פחת ורווח הון סוגיות מיוחדות  תהילה ששון עו"ד (רו"ח)  ספטמבר 2015   </vt:lpstr>
      <vt:lpstr>מבוא  </vt:lpstr>
      <vt:lpstr> ניכוי הוצאות פחת בפקודת מס הכנסה</vt:lpstr>
      <vt:lpstr> סעיף 17 - ניכוי הוצאות</vt:lpstr>
      <vt:lpstr>סעיף 21 - התרת הוצאות פחת</vt:lpstr>
      <vt:lpstr>סעיף 21 - התרת הוצאות פחת (המשך)</vt:lpstr>
      <vt:lpstr>סעיף 21 - התרת הוצאות פחת (המשך)</vt:lpstr>
      <vt:lpstr>סעיף 21 - התרת הוצאות פחת (המשך)</vt:lpstr>
      <vt:lpstr>קביעת ה"מחיר המקורי" לצרכי פחת</vt:lpstr>
      <vt:lpstr>קביעת ה"מחיר המקורי" לצרכי פחת (המשך)</vt:lpstr>
      <vt:lpstr>קביעת ה"מחיר המקורי" לצרכי פחת (המשך)</vt:lpstr>
      <vt:lpstr>זקיפת פחת משנה לשנה - סעיף 22</vt:lpstr>
      <vt:lpstr>שיעורי פחת</vt:lpstr>
      <vt:lpstr>תקנות מ"ה (פחת), 1941</vt:lpstr>
      <vt:lpstr>תקנות מ"ה (פחת), 1941 (המשך)</vt:lpstr>
      <vt:lpstr>תקנות מס הכנסה  (תיאומים בשל אינפלציה) (שיעורי פחת). </vt:lpstr>
      <vt:lpstr>מצגת של PowerPoint</vt:lpstr>
      <vt:lpstr>  חוק לעידוד השקעות הון - "פחת מואץ" </vt:lpstr>
      <vt:lpstr>מצגת של PowerPoint</vt:lpstr>
      <vt:lpstr>"מקלטים"</vt:lpstr>
      <vt:lpstr>  "שיפורים במושכר"  תקנות מ"ה (כללים בדבר ניכוי הוצאות להתאמת מושכר), התשנ"ח – 1998.  </vt:lpstr>
      <vt:lpstr>   מוניטין </vt:lpstr>
      <vt:lpstr>הפחתת מוניטין  בדיני המס</vt:lpstr>
      <vt:lpstr>מוניטין בדיני המס</vt:lpstr>
      <vt:lpstr>מוניטין – הכרה ומדידה בהתאם לפסיקה</vt:lpstr>
      <vt:lpstr>   נכסים בלתי מוחשיים  </vt:lpstr>
      <vt:lpstr>נכסים בלתי מוחשיים</vt:lpstr>
      <vt:lpstr>  נכסים אשר הפחת לגביהם לא הוסדר בתקנות  </vt:lpstr>
      <vt:lpstr>נכסים בלתי מוחשיים - דרכים להכרה בהוצאה</vt:lpstr>
      <vt:lpstr>נכסים בלתי מוחשיים – בראי הפסיקה</vt:lpstr>
      <vt:lpstr>  נכסים בלתי מוחשיים- 17 רישא </vt:lpstr>
      <vt:lpstr>סיווג נכסים בלתי מוחשיים כמוניטין</vt:lpstr>
      <vt:lpstr>  נכסים בלתי מוחשיים – הוצאות מראש </vt:lpstr>
      <vt:lpstr>סבירותן וחוקיותן של תקנות הפחת</vt:lpstr>
      <vt:lpstr>סבירותן וחוקיותן של תקנות הפחת</vt:lpstr>
      <vt:lpstr>סבירותן וחוקיותן של תקנות הפחת</vt:lpstr>
      <vt:lpstr>   רווח הון  </vt:lpstr>
      <vt:lpstr>הגדרת תמורה</vt:lpstr>
      <vt:lpstr>קיזוז הפסד מניירות ערך </vt:lpstr>
      <vt:lpstr>מכירת הלוואה עם מניות </vt:lpstr>
      <vt:lpstr>מכירת מניות עם דיבידנד</vt:lpstr>
      <vt:lpstr>מצגת של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קבוצת טבע נאות</dc:title>
  <dc:creator>Tehila Sasson</dc:creator>
  <cp:lastModifiedBy>Mirit</cp:lastModifiedBy>
  <cp:revision>134</cp:revision>
  <cp:lastPrinted>2014-09-16T05:50:25Z</cp:lastPrinted>
  <dcterms:created xsi:type="dcterms:W3CDTF">2014-09-15T09:16:51Z</dcterms:created>
  <dcterms:modified xsi:type="dcterms:W3CDTF">2015-09-07T08:32:16Z</dcterms:modified>
</cp:coreProperties>
</file>