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5"/>
  </p:notesMasterIdLst>
  <p:sldIdLst>
    <p:sldId id="256" r:id="rId2"/>
    <p:sldId id="258" r:id="rId3"/>
    <p:sldId id="259" r:id="rId4"/>
    <p:sldId id="283" r:id="rId5"/>
    <p:sldId id="293" r:id="rId6"/>
    <p:sldId id="294" r:id="rId7"/>
    <p:sldId id="280" r:id="rId8"/>
    <p:sldId id="305" r:id="rId9"/>
    <p:sldId id="306" r:id="rId10"/>
    <p:sldId id="286" r:id="rId11"/>
    <p:sldId id="281" r:id="rId12"/>
    <p:sldId id="288" r:id="rId13"/>
    <p:sldId id="287" r:id="rId14"/>
    <p:sldId id="282" r:id="rId15"/>
    <p:sldId id="285" r:id="rId16"/>
    <p:sldId id="297" r:id="rId17"/>
    <p:sldId id="299" r:id="rId18"/>
    <p:sldId id="290" r:id="rId19"/>
    <p:sldId id="301" r:id="rId20"/>
    <p:sldId id="302" r:id="rId21"/>
    <p:sldId id="303" r:id="rId22"/>
    <p:sldId id="300" r:id="rId23"/>
    <p:sldId id="304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13" autoAdjust="0"/>
    <p:restoredTop sz="92078" autoAdjust="0"/>
  </p:normalViewPr>
  <p:slideViewPr>
    <p:cSldViewPr>
      <p:cViewPr>
        <p:scale>
          <a:sx n="70" d="100"/>
          <a:sy n="70" d="100"/>
        </p:scale>
        <p:origin x="-101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CFE4C6-2C33-4C55-A383-6280A4834688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6C367A-ED3F-43C1-87D2-7CBF71CACE0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35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367A-ED3F-43C1-87D2-7CBF71CACE08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930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3931-FBA1-47CC-BDBF-21E5B74A9540}" type="datetimeFigureOut">
              <a:rPr lang="he-IL" smtClean="0"/>
              <a:pPr/>
              <a:t>ד'/תמוז/תשע"ו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BF1E-4D76-4BC9-924E-45A80FF7656F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12160" y="1844824"/>
            <a:ext cx="25922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160" y="1844824"/>
            <a:ext cx="2592288" cy="626368"/>
          </a:xfrm>
        </p:spPr>
        <p:txBody>
          <a:bodyPr>
            <a:noAutofit/>
          </a:bodyPr>
          <a:lstStyle/>
          <a:p>
            <a:r>
              <a:rPr lang="he-I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מצגת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he-IL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9872" y="4039044"/>
            <a:ext cx="2450520" cy="54208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he-IL" sz="4000" dirty="0">
              <a:solidFill>
                <a:schemeClr val="tx2">
                  <a:shade val="75000"/>
                </a:schemeClr>
              </a:solidFill>
            </a:endParaRPr>
          </a:p>
        </p:txBody>
      </p:sp>
      <p:pic>
        <p:nvPicPr>
          <p:cNvPr id="11" name="Picture 10" descr="NEWS1NEW-657711207866669.jpg"/>
          <p:cNvPicPr>
            <a:picLocks noChangeAspect="1"/>
          </p:cNvPicPr>
          <p:nvPr/>
        </p:nvPicPr>
        <p:blipFill rotWithShape="1">
          <a:blip r:embed="rId3" cstate="print"/>
          <a:srcRect l="-2435718" t="-2174397" r="755743" b="384382"/>
          <a:stretch/>
        </p:blipFill>
        <p:spPr>
          <a:xfrm>
            <a:off x="3902157" y="4210657"/>
            <a:ext cx="813858" cy="86409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644008" y="2564904"/>
            <a:ext cx="1584176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BF1E-4D76-4BC9-924E-45A80FF7656F}" type="slidenum">
              <a:rPr lang="he-IL" smtClean="0"/>
              <a:pPr/>
              <a:t>1</a:t>
            </a:fld>
            <a:endParaRPr lang="he-IL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3861048"/>
            <a:ext cx="5004000" cy="147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3429000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dirty="0"/>
          </a:p>
        </p:txBody>
      </p:sp>
      <p:sp>
        <p:nvSpPr>
          <p:cNvPr id="23" name="Rectangle 22"/>
          <p:cNvSpPr/>
          <p:nvPr/>
        </p:nvSpPr>
        <p:spPr>
          <a:xfrm>
            <a:off x="2051720" y="4149080"/>
            <a:ext cx="4620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ביטול דוח ניכויים</a:t>
            </a:r>
            <a:endParaRPr lang="he-I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0"/>
            <a:ext cx="8046154" cy="4525961"/>
          </a:xfrm>
        </p:spPr>
      </p:pic>
      <p:sp>
        <p:nvSpPr>
          <p:cNvPr id="5" name="Up Arrow 4"/>
          <p:cNvSpPr/>
          <p:nvPr/>
        </p:nvSpPr>
        <p:spPr>
          <a:xfrm>
            <a:off x="6084168" y="3356992"/>
            <a:ext cx="216024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Up Arrow 5"/>
          <p:cNvSpPr/>
          <p:nvPr/>
        </p:nvSpPr>
        <p:spPr>
          <a:xfrm rot="16200000">
            <a:off x="7128284" y="3609020"/>
            <a:ext cx="324036" cy="8280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לאחר </a:t>
            </a:r>
            <a:r>
              <a:rPr lang="he-IL" sz="1600" i="1" dirty="0"/>
              <a:t>שלחצנו </a:t>
            </a:r>
            <a:r>
              <a:rPr lang="he-IL" sz="1600" i="1" dirty="0">
                <a:solidFill>
                  <a:srgbClr val="FF0000"/>
                </a:solidFill>
              </a:rPr>
              <a:t>ש</a:t>
            </a:r>
            <a:r>
              <a:rPr lang="he-IL" sz="1600" i="1" dirty="0"/>
              <a:t>-יפתח חלון ובו יופיע הדוח ששידרת וברצונך לבטל או לתקן </a:t>
            </a:r>
            <a:r>
              <a:rPr lang="he-IL" sz="1600" i="1" dirty="0" smtClean="0"/>
              <a:t>,כמו </a:t>
            </a:r>
            <a:r>
              <a:rPr lang="he-IL" sz="1600" i="1" dirty="0"/>
              <a:t>שציינתי לעיל בהארות יש לבדוק אם בסוג פעולה מצד ימין למעלה בדוח מופיע  </a:t>
            </a:r>
            <a:r>
              <a:rPr lang="he-IL" sz="2000" i="1" dirty="0">
                <a:solidFill>
                  <a:srgbClr val="FF0000"/>
                </a:solidFill>
              </a:rPr>
              <a:t>צ –אדום </a:t>
            </a:r>
            <a:r>
              <a:rPr lang="he-IL" sz="1600" i="1" dirty="0"/>
              <a:t>(ניתן לבטל או לתיקון ) או </a:t>
            </a:r>
            <a:r>
              <a:rPr lang="he-IL" sz="2000" i="1" dirty="0">
                <a:solidFill>
                  <a:srgbClr val="0070C0"/>
                </a:solidFill>
              </a:rPr>
              <a:t>צ-כחול</a:t>
            </a:r>
            <a:r>
              <a:rPr lang="he-IL" sz="1600" i="1" dirty="0"/>
              <a:t> (לא ניתן לביטול או תיקון ) יש לשנות </a:t>
            </a:r>
            <a:r>
              <a:rPr lang="he-IL" sz="1600" i="1" dirty="0" smtClean="0"/>
              <a:t>לאות</a:t>
            </a:r>
            <a:r>
              <a:rPr lang="he-IL" sz="2400" i="1" dirty="0" smtClean="0"/>
              <a:t>-</a:t>
            </a:r>
            <a:r>
              <a:rPr lang="he-IL" sz="2400" i="1" dirty="0" smtClean="0">
                <a:solidFill>
                  <a:srgbClr val="FF0000"/>
                </a:solidFill>
              </a:rPr>
              <a:t>ע</a:t>
            </a:r>
            <a:r>
              <a:rPr lang="he-IL" sz="1800" i="1" dirty="0" smtClean="0">
                <a:solidFill>
                  <a:srgbClr val="FF0000"/>
                </a:solidFill>
              </a:rPr>
              <a:t> </a:t>
            </a:r>
            <a:r>
              <a:rPr lang="he-IL" sz="1600" i="1" dirty="0">
                <a:solidFill>
                  <a:srgbClr val="FF0000"/>
                </a:solidFill>
              </a:rPr>
              <a:t>ו-</a:t>
            </a:r>
            <a:r>
              <a:rPr lang="en-US" sz="1600" i="1" dirty="0">
                <a:solidFill>
                  <a:srgbClr val="FF0000"/>
                </a:solidFill>
              </a:rPr>
              <a:t>TAB</a:t>
            </a:r>
            <a:r>
              <a:rPr lang="he-IL" sz="1600" i="1" dirty="0"/>
              <a:t> עד לחלק השני של הדוח שבו מפורטים פרטי </a:t>
            </a:r>
            <a:r>
              <a:rPr lang="he-IL" sz="1600" i="1" dirty="0" smtClean="0"/>
              <a:t>הדיווח 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/>
              <a:t>בצד ימין קיצוני </a:t>
            </a:r>
            <a:r>
              <a:rPr lang="he-IL" sz="1600" i="1" dirty="0" smtClean="0"/>
              <a:t> </a:t>
            </a:r>
            <a:r>
              <a:rPr lang="he-IL" sz="1600" i="1" dirty="0"/>
              <a:t>מופיע הספרה </a:t>
            </a:r>
            <a:r>
              <a:rPr lang="he-IL" sz="1600" i="1" dirty="0" smtClean="0">
                <a:solidFill>
                  <a:srgbClr val="FF0000"/>
                </a:solidFill>
              </a:rPr>
              <a:t>1</a:t>
            </a:r>
            <a:r>
              <a:rPr lang="he-IL" sz="1600" i="1" dirty="0" smtClean="0"/>
              <a:t> יש </a:t>
            </a:r>
            <a:r>
              <a:rPr lang="he-IL" sz="1600" i="1" dirty="0"/>
              <a:t>ללחוץ </a:t>
            </a:r>
            <a:r>
              <a:rPr lang="en-US" sz="1600" i="1" dirty="0">
                <a:solidFill>
                  <a:srgbClr val="FF0000"/>
                </a:solidFill>
              </a:rPr>
              <a:t>ENTER </a:t>
            </a:r>
            <a:r>
              <a:rPr lang="he-IL" sz="1600" i="1" dirty="0">
                <a:solidFill>
                  <a:srgbClr val="FF0000"/>
                </a:solidFill>
              </a:rPr>
              <a:t> </a:t>
            </a:r>
            <a:r>
              <a:rPr lang="he-IL" sz="1600" i="1" dirty="0"/>
              <a:t>נפתח לך מסך קודים הסיבה לביטול הדו"ח יש לבחור באופציה ולסמנה 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לאחר </a:t>
            </a:r>
            <a:r>
              <a:rPr lang="he-IL" sz="1600" i="1" dirty="0"/>
              <a:t>שסימנו הסיבה לביטול </a:t>
            </a:r>
            <a:r>
              <a:rPr lang="he-IL" sz="1600" i="1" dirty="0" smtClean="0"/>
              <a:t>הדוח, </a:t>
            </a:r>
            <a:r>
              <a:rPr lang="he-IL" sz="1600" i="1" dirty="0"/>
              <a:t>יש להגיע לשורות בו מופיעים פרטי הדיווח יש לעמוד על הקו בשורה שבה הנך רוצה  לבטל או לתקן אם רוצים לבטל רושמים </a:t>
            </a:r>
            <a:r>
              <a:rPr lang="he-IL" sz="1600" i="1" dirty="0">
                <a:solidFill>
                  <a:srgbClr val="FF0000"/>
                </a:solidFill>
              </a:rPr>
              <a:t>ב ו-</a:t>
            </a:r>
            <a:r>
              <a:rPr lang="en-US" sz="1600" i="1" dirty="0">
                <a:solidFill>
                  <a:srgbClr val="FF0000"/>
                </a:solidFill>
              </a:rPr>
              <a:t>ENTER</a:t>
            </a:r>
            <a:r>
              <a:rPr lang="he-IL" sz="1600" i="1" dirty="0"/>
              <a:t> אז </a:t>
            </a:r>
            <a:r>
              <a:rPr lang="he-IL" sz="1600" i="1" dirty="0" smtClean="0"/>
              <a:t>תימחק </a:t>
            </a:r>
            <a:r>
              <a:rPr lang="he-IL" sz="1600" i="1" dirty="0"/>
              <a:t>השורה ולוחצים </a:t>
            </a:r>
            <a:r>
              <a:rPr lang="en-US" sz="1600" i="1" dirty="0">
                <a:solidFill>
                  <a:srgbClr val="FF0000"/>
                </a:solidFill>
              </a:rPr>
              <a:t>F2</a:t>
            </a:r>
            <a:r>
              <a:rPr lang="he-IL" sz="1600" i="1" dirty="0"/>
              <a:t> לעדכון (רצוי מאוד להדפיס לאחר שרשום למעלה הרשומה עודכנה בהצלחה) אם רוצים לשנות יש ללחוץ </a:t>
            </a:r>
            <a:r>
              <a:rPr lang="he-IL" sz="1600" i="1" dirty="0">
                <a:solidFill>
                  <a:srgbClr val="FF0000"/>
                </a:solidFill>
              </a:rPr>
              <a:t>ש ו-</a:t>
            </a:r>
            <a:r>
              <a:rPr lang="en-US" sz="1600" i="1" dirty="0">
                <a:solidFill>
                  <a:srgbClr val="FF0000"/>
                </a:solidFill>
              </a:rPr>
              <a:t>TAB</a:t>
            </a:r>
            <a:r>
              <a:rPr lang="he-IL" sz="1600" i="1" dirty="0">
                <a:solidFill>
                  <a:srgbClr val="FF0000"/>
                </a:solidFill>
              </a:rPr>
              <a:t> </a:t>
            </a:r>
            <a:r>
              <a:rPr lang="he-IL" sz="1600" i="1" dirty="0"/>
              <a:t>ומשנים הפרטים </a:t>
            </a:r>
            <a:r>
              <a:rPr lang="he-IL" sz="1600" i="1" dirty="0">
                <a:solidFill>
                  <a:srgbClr val="FF0000"/>
                </a:solidFill>
              </a:rPr>
              <a:t>ו-</a:t>
            </a:r>
            <a:r>
              <a:rPr lang="en-US" sz="1600" i="1" dirty="0">
                <a:solidFill>
                  <a:srgbClr val="FF0000"/>
                </a:solidFill>
              </a:rPr>
              <a:t>F2</a:t>
            </a:r>
            <a:r>
              <a:rPr lang="he-IL" sz="1600" i="1" dirty="0"/>
              <a:t> (שוב לא לשכוח להדפיס לאחר שנרשם למעלה עודכנה רשומה בהצלחה </a:t>
            </a:r>
            <a:r>
              <a:rPr lang="he-IL" sz="1600" i="1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48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600200"/>
            <a:ext cx="8046154" cy="4525962"/>
          </a:xfrm>
        </p:spPr>
      </p:pic>
      <p:sp>
        <p:nvSpPr>
          <p:cNvPr id="5" name="Notched Right Arrow 4"/>
          <p:cNvSpPr/>
          <p:nvPr/>
        </p:nvSpPr>
        <p:spPr>
          <a:xfrm rot="5400000">
            <a:off x="6012160" y="2132856"/>
            <a:ext cx="720080" cy="2880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Notched Right Arrow 5"/>
          <p:cNvSpPr/>
          <p:nvPr/>
        </p:nvSpPr>
        <p:spPr>
          <a:xfrm rot="10800000">
            <a:off x="7236296" y="3501008"/>
            <a:ext cx="720080" cy="21602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Notched Right Arrow 6"/>
          <p:cNvSpPr/>
          <p:nvPr/>
        </p:nvSpPr>
        <p:spPr>
          <a:xfrm rot="16200000">
            <a:off x="6444208" y="3933056"/>
            <a:ext cx="504056" cy="21602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9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13360" r="8402"/>
          <a:stretch>
            <a:fillRect/>
          </a:stretch>
        </p:blipFill>
        <p:spPr>
          <a:xfrm>
            <a:off x="1331640" y="1739950"/>
            <a:ext cx="7128792" cy="4209330"/>
          </a:xfrm>
        </p:spPr>
      </p:pic>
      <p:sp>
        <p:nvSpPr>
          <p:cNvPr id="5" name="Notched Right Arrow 4"/>
          <p:cNvSpPr/>
          <p:nvPr/>
        </p:nvSpPr>
        <p:spPr>
          <a:xfrm rot="5400000">
            <a:off x="6390202" y="2402886"/>
            <a:ext cx="324036" cy="21602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i="1" dirty="0" smtClean="0"/>
          </a:p>
          <a:p>
            <a:endParaRPr lang="he-IL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וכעת כל שנותר לנו הוא לוודא </a:t>
            </a:r>
            <a:r>
              <a:rPr lang="he-IL" sz="1600" i="1" dirty="0"/>
              <a:t>כי אכן בוטל </a:t>
            </a:r>
            <a:r>
              <a:rPr lang="he-IL" sz="1600" i="1" dirty="0" smtClean="0"/>
              <a:t>הדו"ח ששידרנו.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 smtClean="0"/>
          </a:p>
          <a:p>
            <a:pPr>
              <a:buNone/>
            </a:pPr>
            <a:r>
              <a:rPr lang="he-IL" sz="1600" i="1" dirty="0" smtClean="0"/>
              <a:t>איך עושים זאת?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-נכנסים </a:t>
            </a:r>
            <a:r>
              <a:rPr lang="he-IL" sz="1600" i="1" dirty="0"/>
              <a:t>לשאילתה 251 </a:t>
            </a:r>
            <a:r>
              <a:rPr lang="he-IL" sz="1600" i="1" dirty="0" smtClean="0"/>
              <a:t>ומבצעים התאמה ל-126/856 </a:t>
            </a:r>
            <a:r>
              <a:rPr lang="he-IL" sz="1600" i="1" dirty="0"/>
              <a:t>רגילה 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9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b="1" u="sng" dirty="0" smtClean="0"/>
              <a:t>ואיך עושים שאילתה 274 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he-IL" sz="1600" i="1" dirty="0"/>
              <a:t>מקישים את הסיסמא למערכת ש.ע.מ . </a:t>
            </a: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/>
              <a:t>לוחצים </a:t>
            </a:r>
            <a:r>
              <a:rPr lang="en-US" sz="1600" i="1" dirty="0">
                <a:solidFill>
                  <a:srgbClr val="FF0000"/>
                </a:solidFill>
              </a:rPr>
              <a:t>ESC</a:t>
            </a:r>
            <a:r>
              <a:rPr lang="he-IL" sz="1600" i="1" dirty="0"/>
              <a:t> ומגיעים למסך שחור נקי ומקישים האות </a:t>
            </a:r>
            <a:r>
              <a:rPr lang="en-US" sz="1600" i="1" dirty="0">
                <a:solidFill>
                  <a:srgbClr val="FF0000"/>
                </a:solidFill>
              </a:rPr>
              <a:t>N</a:t>
            </a:r>
            <a:r>
              <a:rPr lang="he-IL" sz="1600" i="1" dirty="0"/>
              <a:t> (ניכויים)  </a:t>
            </a:r>
            <a:r>
              <a:rPr lang="he-IL" sz="1300" i="1" dirty="0"/>
              <a:t>או לחלופין לאחר שהקשתם את </a:t>
            </a:r>
            <a:r>
              <a:rPr lang="he-IL" sz="1300" i="1" dirty="0" smtClean="0"/>
              <a:t>הסיסמא </a:t>
            </a:r>
            <a:r>
              <a:rPr lang="he-IL" sz="1300" i="1" dirty="0"/>
              <a:t>למערכת ש.ע.מ נפתח חלון הנקרא  תפריט </a:t>
            </a:r>
            <a:r>
              <a:rPr lang="he-IL" sz="1300" i="1" dirty="0" smtClean="0"/>
              <a:t>נושאים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300" i="1" dirty="0" smtClean="0"/>
              <a:t> </a:t>
            </a:r>
            <a:r>
              <a:rPr lang="he-IL" sz="1300" i="1" dirty="0"/>
              <a:t>מקישים  </a:t>
            </a:r>
            <a:r>
              <a:rPr lang="he-IL" sz="1300" i="1" dirty="0">
                <a:solidFill>
                  <a:srgbClr val="FF0000"/>
                </a:solidFill>
              </a:rPr>
              <a:t>4</a:t>
            </a:r>
            <a:r>
              <a:rPr lang="he-IL" sz="1300" i="1" dirty="0"/>
              <a:t>, ואז נפתח חלון משני </a:t>
            </a:r>
            <a:r>
              <a:rPr lang="he-IL" sz="1300" i="1" dirty="0" smtClean="0"/>
              <a:t>הנקרא </a:t>
            </a:r>
            <a:r>
              <a:rPr lang="he-IL" sz="1300" i="1" dirty="0"/>
              <a:t>שאילתות ניכויים </a:t>
            </a:r>
            <a:endParaRPr lang="he-IL" sz="13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300" i="1" dirty="0" smtClean="0"/>
              <a:t>מקישים </a:t>
            </a:r>
            <a:r>
              <a:rPr lang="he-IL" sz="1300" i="1" dirty="0">
                <a:solidFill>
                  <a:srgbClr val="FF0000"/>
                </a:solidFill>
              </a:rPr>
              <a:t>1</a:t>
            </a:r>
            <a:r>
              <a:rPr lang="he-IL" sz="1300" i="1" dirty="0"/>
              <a:t> </a:t>
            </a:r>
            <a:r>
              <a:rPr lang="he-IL" sz="1100" i="1" dirty="0" smtClean="0"/>
              <a:t>(לתשומת </a:t>
            </a:r>
            <a:r>
              <a:rPr lang="he-IL" sz="1100" i="1" dirty="0"/>
              <a:t>ליבכם שהחלופה הראשונה הינה הרבה יותר קצרה </a:t>
            </a:r>
            <a:r>
              <a:rPr lang="he-IL" sz="1100" i="1" dirty="0" smtClean="0"/>
              <a:t>שחוסך </a:t>
            </a:r>
            <a:r>
              <a:rPr lang="he-IL" sz="1100" i="1" dirty="0"/>
              <a:t>את כל התהליך הארוך).  </a:t>
            </a:r>
            <a:endParaRPr lang="he-IL" sz="1100" i="1" dirty="0" smtClean="0"/>
          </a:p>
          <a:p>
            <a:pPr>
              <a:buFont typeface="Wingdings" panose="05000000000000000000" pitchFamily="2" charset="2"/>
              <a:buChar char="ü"/>
            </a:pPr>
            <a:endParaRPr lang="he-IL" sz="1100" i="1" dirty="0"/>
          </a:p>
          <a:p>
            <a:pPr algn="r">
              <a:buFont typeface="Wingdings" panose="05000000000000000000" pitchFamily="2" charset="2"/>
              <a:buChar char="ü"/>
            </a:pPr>
            <a:endParaRPr lang="he-IL" sz="2800" i="1" dirty="0"/>
          </a:p>
          <a:p>
            <a:pPr marL="0" indent="0">
              <a:buNone/>
            </a:pPr>
            <a:endParaRPr lang="he-IL" sz="2800" b="1" u="sng" dirty="0"/>
          </a:p>
        </p:txBody>
      </p:sp>
      <p:pic>
        <p:nvPicPr>
          <p:cNvPr id="4" name="מציין מיקום תוכן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16542" r="5253"/>
          <a:stretch>
            <a:fillRect/>
          </a:stretch>
        </p:blipFill>
        <p:spPr>
          <a:xfrm>
            <a:off x="3635896" y="3429000"/>
            <a:ext cx="4824536" cy="25563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74904" y="4479999"/>
            <a:ext cx="897296" cy="101129"/>
            <a:chOff x="4139952" y="3284984"/>
            <a:chExt cx="1224137" cy="232497"/>
          </a:xfrm>
        </p:grpSpPr>
        <p:sp>
          <p:nvSpPr>
            <p:cNvPr id="6" name="Rectangle 5"/>
            <p:cNvSpPr/>
            <p:nvPr/>
          </p:nvSpPr>
          <p:spPr>
            <a:xfrm>
              <a:off x="4716017" y="3284984"/>
              <a:ext cx="648072" cy="2324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139952" y="3284984"/>
              <a:ext cx="648072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171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7" t="11769" r="7043" b="7090"/>
          <a:stretch>
            <a:fillRect/>
          </a:stretch>
        </p:blipFill>
        <p:spPr>
          <a:xfrm>
            <a:off x="1403648" y="1484785"/>
            <a:ext cx="7200800" cy="4464496"/>
          </a:xfrm>
        </p:spPr>
      </p:pic>
      <p:sp>
        <p:nvSpPr>
          <p:cNvPr id="7" name="Right Arrow 6"/>
          <p:cNvSpPr/>
          <p:nvPr/>
        </p:nvSpPr>
        <p:spPr>
          <a:xfrm>
            <a:off x="1619672" y="2780928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16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5405" b="7090"/>
          <a:stretch>
            <a:fillRect/>
          </a:stretch>
        </p:blipFill>
        <p:spPr>
          <a:xfrm>
            <a:off x="899592" y="1844824"/>
            <a:ext cx="7695486" cy="3960440"/>
          </a:xfrm>
        </p:spPr>
      </p:pic>
      <p:sp>
        <p:nvSpPr>
          <p:cNvPr id="5" name="Notched Right Arrow 4"/>
          <p:cNvSpPr/>
          <p:nvPr/>
        </p:nvSpPr>
        <p:spPr>
          <a:xfrm rot="10800000">
            <a:off x="7668344" y="2060848"/>
            <a:ext cx="576064" cy="432048"/>
          </a:xfrm>
          <a:prstGeom prst="notchedRightArrow">
            <a:avLst>
              <a:gd name="adj1" fmla="val 50000"/>
              <a:gd name="adj2" fmla="val 479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9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e-IL" sz="1700" i="1" dirty="0" smtClean="0"/>
          </a:p>
          <a:p>
            <a:pPr>
              <a:buFont typeface="Arial" pitchFamily="34" charset="0"/>
              <a:buAutoNum type="arabicPeriod"/>
            </a:pP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 בשלב זה הנך בחלון </a:t>
            </a:r>
            <a:r>
              <a:rPr lang="he-IL" sz="1600" i="1" dirty="0"/>
              <a:t>ניכויים </a:t>
            </a:r>
            <a:r>
              <a:rPr lang="he-IL" sz="1600" i="1" dirty="0" smtClean="0"/>
              <a:t>,בצד </a:t>
            </a:r>
            <a:r>
              <a:rPr lang="he-IL" sz="1600" i="1" dirty="0"/>
              <a:t>ימין למעלה מופיעים המילים מעבר לשאילתה הנך </a:t>
            </a:r>
            <a:r>
              <a:rPr lang="he-IL" sz="1600" i="1" dirty="0" smtClean="0"/>
              <a:t>מתבקש/ת ללחוץ את השאילתה </a:t>
            </a:r>
            <a:r>
              <a:rPr lang="he-IL" sz="1600" i="1" dirty="0" smtClean="0">
                <a:solidFill>
                  <a:srgbClr val="FF0000"/>
                </a:solidFill>
              </a:rPr>
              <a:t>274</a:t>
            </a:r>
            <a:r>
              <a:rPr lang="he-IL" sz="1600" i="1" dirty="0" smtClean="0"/>
              <a:t> .</a:t>
            </a:r>
            <a:endParaRPr lang="he-IL" sz="1600" i="1" dirty="0"/>
          </a:p>
          <a:p>
            <a:pPr>
              <a:buFont typeface="Arial" pitchFamily="34" charset="0"/>
              <a:buAutoNum type="arabicPeriod"/>
            </a:pP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נפתח חלון הנקרא הנהלת חשבונות- ניכויים ,עכשיו הנך מתבקש/ת להקיש מצד שמאל את </a:t>
            </a:r>
            <a:r>
              <a:rPr lang="he-IL" sz="1600" i="1" dirty="0" smtClean="0">
                <a:solidFill>
                  <a:srgbClr val="FF0000"/>
                </a:solidFill>
              </a:rPr>
              <a:t>מספר    תיק הניכויים 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he-IL" sz="1600" i="1" dirty="0" smtClean="0">
                <a:solidFill>
                  <a:srgbClr val="FF0000"/>
                </a:solidFill>
              </a:rPr>
              <a:t>ו-</a:t>
            </a:r>
            <a:r>
              <a:rPr lang="en-US" sz="1600" i="1" dirty="0" smtClean="0">
                <a:solidFill>
                  <a:srgbClr val="FF0000"/>
                </a:solidFill>
              </a:rPr>
              <a:t>ENTER </a:t>
            </a:r>
            <a:r>
              <a:rPr lang="he-IL" sz="1600" i="1" dirty="0" smtClean="0">
                <a:solidFill>
                  <a:srgbClr val="FF0000"/>
                </a:solidFill>
              </a:rPr>
              <a:t> .</a:t>
            </a:r>
            <a:endParaRPr lang="he-IL" sz="1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נפתח חלון בשם הצגת תיקים למייצג ,בחלון זה ישנן כל הדיווחים בתשלום של המעסיק לאורך כל השנה  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יש לבחור את הדיווח בו הנך רוצה לבטל (לתשומת לבך אם המצב רשום </a:t>
            </a:r>
            <a:r>
              <a:rPr lang="he-IL" sz="1600" i="1" dirty="0" smtClean="0">
                <a:solidFill>
                  <a:srgbClr val="FF0000"/>
                </a:solidFill>
              </a:rPr>
              <a:t>2</a:t>
            </a:r>
            <a:r>
              <a:rPr lang="he-IL" sz="1600" i="1" dirty="0" smtClean="0"/>
              <a:t> הנך יכול/ה לבטל אך אם המצב רשום </a:t>
            </a:r>
            <a:r>
              <a:rPr lang="he-IL" sz="1600" i="1" dirty="0" smtClean="0">
                <a:solidFill>
                  <a:srgbClr val="FF0000"/>
                </a:solidFill>
              </a:rPr>
              <a:t>3</a:t>
            </a:r>
            <a:r>
              <a:rPr lang="he-IL" sz="1600" i="1" dirty="0" smtClean="0"/>
              <a:t> אינך יכול/ה לבטל ) ולהקיש אות </a:t>
            </a:r>
            <a:r>
              <a:rPr lang="he-IL" sz="1600" i="1" dirty="0" smtClean="0">
                <a:solidFill>
                  <a:srgbClr val="FF0000"/>
                </a:solidFill>
              </a:rPr>
              <a:t>ב</a:t>
            </a:r>
            <a:r>
              <a:rPr lang="he-IL" sz="1600" i="1" dirty="0" smtClean="0"/>
              <a:t> –ביטול הדו"ח  או לחילופין </a:t>
            </a:r>
            <a:r>
              <a:rPr lang="he-IL" sz="1600" i="1" dirty="0" smtClean="0">
                <a:solidFill>
                  <a:srgbClr val="FF0000"/>
                </a:solidFill>
              </a:rPr>
              <a:t>ע </a:t>
            </a:r>
            <a:r>
              <a:rPr lang="he-IL" sz="1600" i="1" dirty="0" smtClean="0"/>
              <a:t>לשינוי הדיווח (הנך יכול גם להקיש </a:t>
            </a:r>
            <a:r>
              <a:rPr lang="en-US" sz="1600" i="1" dirty="0" smtClean="0">
                <a:solidFill>
                  <a:srgbClr val="FF0000"/>
                </a:solidFill>
              </a:rPr>
              <a:t>F1</a:t>
            </a:r>
            <a:r>
              <a:rPr lang="en-US" sz="1600" i="1" dirty="0" smtClean="0"/>
              <a:t> </a:t>
            </a:r>
            <a:r>
              <a:rPr lang="he-IL" sz="1600" i="1" dirty="0" smtClean="0"/>
              <a:t>ויפתח לך חלון לבחירת קוד פעולה )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שלב אחרון  יש להקיש </a:t>
            </a:r>
            <a:r>
              <a:rPr lang="en-US" sz="1600" i="1" dirty="0" smtClean="0">
                <a:solidFill>
                  <a:srgbClr val="FF0000"/>
                </a:solidFill>
              </a:rPr>
              <a:t>F2</a:t>
            </a:r>
            <a:r>
              <a:rPr lang="he-IL" sz="1600" i="1" dirty="0" smtClean="0"/>
              <a:t> לעדכון הרשומה .</a:t>
            </a:r>
          </a:p>
          <a:p>
            <a:pPr marL="0" indent="0">
              <a:buNone/>
            </a:pPr>
            <a:r>
              <a:rPr lang="he-IL" sz="1600" i="1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92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3360" r="14184" b="11863"/>
          <a:stretch>
            <a:fillRect/>
          </a:stretch>
        </p:blipFill>
        <p:spPr>
          <a:xfrm>
            <a:off x="755576" y="1587111"/>
            <a:ext cx="7920880" cy="4002129"/>
          </a:xfrm>
        </p:spPr>
      </p:pic>
      <p:sp>
        <p:nvSpPr>
          <p:cNvPr id="5" name="Notched Right Arrow 4"/>
          <p:cNvSpPr/>
          <p:nvPr/>
        </p:nvSpPr>
        <p:spPr>
          <a:xfrm>
            <a:off x="5868144" y="2708920"/>
            <a:ext cx="833777" cy="318035"/>
          </a:xfrm>
          <a:prstGeom prst="notchedRightArrow">
            <a:avLst>
              <a:gd name="adj1" fmla="val 50000"/>
              <a:gd name="adj2" fmla="val 1038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14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1628800"/>
            <a:ext cx="4392488" cy="576064"/>
          </a:xfrm>
        </p:spPr>
        <p:txBody>
          <a:bodyPr>
            <a:normAutofit/>
          </a:bodyPr>
          <a:lstStyle/>
          <a:p>
            <a:r>
              <a:rPr lang="he-IL" sz="2400" b="1" u="sng" dirty="0" smtClean="0">
                <a:cs typeface="+mn-cs"/>
              </a:rPr>
              <a:t>מה עושים בשאילתות </a:t>
            </a:r>
            <a:r>
              <a:rPr lang="en-US" sz="2400" b="1" u="sng" dirty="0" smtClean="0">
                <a:cs typeface="+mn-cs"/>
              </a:rPr>
              <a:t>024 / 274</a:t>
            </a:r>
            <a:endParaRPr lang="he-IL" sz="2400" b="1" u="sng" dirty="0" smtClean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99720"/>
            <a:ext cx="8280920" cy="537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1600" dirty="0" smtClean="0"/>
              <a:t> שאילתה 274 ושאילת שאילתה024  הינן שאילתות לביטול או לתקן דוח ניכויים אשר שודר בשאילתה 040 ושאילתה 271 </a:t>
            </a:r>
          </a:p>
          <a:p>
            <a:pPr marL="0" indent="0">
              <a:buNone/>
            </a:pPr>
            <a:endParaRPr lang="he-IL" sz="1600" dirty="0" smtClean="0"/>
          </a:p>
          <a:p>
            <a:endParaRPr lang="he-IL" sz="1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64288" y="2348880"/>
            <a:ext cx="4320480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he-IL" sz="2400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6096" y="4221088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5656" y="2852936"/>
            <a:ext cx="7344816" cy="29523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he-IL" sz="2000" b="1" u="sng" dirty="0" smtClean="0"/>
              <a:t>הארות ודגשים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he-IL" sz="1600" dirty="0" smtClean="0"/>
              <a:t>דוח ניכויים ששודר בשאילתה 040 יבוטל ו/או יתוקן ע"י שאילתה </a:t>
            </a:r>
            <a:r>
              <a:rPr lang="en-US" sz="1600" dirty="0" smtClean="0"/>
              <a:t>024 </a:t>
            </a:r>
            <a:r>
              <a:rPr lang="he-IL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והאפשרות לבטלו או לתקנו היא עד 30 יום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300" dirty="0" smtClean="0"/>
              <a:t>(כאשר קוד הסימון האות </a:t>
            </a:r>
            <a:r>
              <a:rPr lang="he-IL" sz="1300" dirty="0" smtClean="0">
                <a:solidFill>
                  <a:srgbClr val="FF0000"/>
                </a:solidFill>
              </a:rPr>
              <a:t>צ</a:t>
            </a:r>
            <a:r>
              <a:rPr lang="he-IL" sz="1300" dirty="0" smtClean="0"/>
              <a:t>-</a:t>
            </a:r>
            <a:r>
              <a:rPr lang="he-IL" sz="1300" dirty="0" smtClean="0">
                <a:solidFill>
                  <a:srgbClr val="FF0000"/>
                </a:solidFill>
              </a:rPr>
              <a:t>אדום</a:t>
            </a:r>
            <a:r>
              <a:rPr lang="he-IL" sz="1300" dirty="0" smtClean="0"/>
              <a:t> –ניתן לביטול , קוד הסימון האות </a:t>
            </a:r>
            <a:r>
              <a:rPr lang="he-IL" sz="1300" dirty="0" smtClean="0">
                <a:solidFill>
                  <a:srgbClr val="0070C0"/>
                </a:solidFill>
              </a:rPr>
              <a:t>צ</a:t>
            </a:r>
            <a:r>
              <a:rPr lang="he-IL" sz="1300" dirty="0" smtClean="0"/>
              <a:t>-</a:t>
            </a:r>
            <a:r>
              <a:rPr lang="he-IL" sz="1300" dirty="0" smtClean="0">
                <a:solidFill>
                  <a:srgbClr val="0070C0"/>
                </a:solidFill>
              </a:rPr>
              <a:t>כחול</a:t>
            </a:r>
            <a:r>
              <a:rPr lang="he-IL" sz="1300" dirty="0" smtClean="0"/>
              <a:t> לא ניתן לביטול) 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600" dirty="0" smtClean="0"/>
              <a:t>	</a:t>
            </a:r>
            <a:endParaRPr kumimoji="0" lang="he-IL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he-IL" sz="1600" dirty="0" smtClean="0"/>
              <a:t>דוח ניכויים ששודר בשאילתה 271 יבוטל ו/א יתוקן ע"י שאילתה 274  ויעשה כן  עד 3 ימים או עד לקליטת התשלום המוקדם מבניהם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 </a:t>
            </a:r>
            <a:r>
              <a:rPr lang="he-IL" sz="1300" dirty="0" smtClean="0"/>
              <a:t>(כאשר קוד  מסומן כ-סימון 2 –ניתן לביטול  כאשר מסומן כקוד הסימון 3 –לא ניתן לבטל ).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he-IL" sz="13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e-IL" sz="1600" dirty="0" smtClean="0"/>
              <a:t>ראוי לציין ע"מ להוסיף סכומים אין צורך בשאילתות אלו שהרי אפשר להשתמש שוב על ההפרשים בשאילתות 040 ו-271 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8144" y="5157192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5229200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Notched Right Arrow 3"/>
          <p:cNvSpPr/>
          <p:nvPr/>
        </p:nvSpPr>
        <p:spPr>
          <a:xfrm>
            <a:off x="1691680" y="3717032"/>
            <a:ext cx="833777" cy="318035"/>
          </a:xfrm>
          <a:prstGeom prst="notchedRightArrow">
            <a:avLst>
              <a:gd name="adj1" fmla="val 50000"/>
              <a:gd name="adj2" fmla="val 1038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02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14951" r="10623" b="11863"/>
          <a:stretch>
            <a:fillRect/>
          </a:stretch>
        </p:blipFill>
        <p:spPr>
          <a:xfrm>
            <a:off x="539552" y="1556792"/>
            <a:ext cx="8208912" cy="4195666"/>
          </a:xfrm>
        </p:spPr>
      </p:pic>
      <p:sp>
        <p:nvSpPr>
          <p:cNvPr id="5" name="Rectangle 4"/>
          <p:cNvSpPr/>
          <p:nvPr/>
        </p:nvSpPr>
        <p:spPr>
          <a:xfrm>
            <a:off x="2411760" y="1844824"/>
            <a:ext cx="61926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Up Arrow 6"/>
          <p:cNvSpPr/>
          <p:nvPr/>
        </p:nvSpPr>
        <p:spPr>
          <a:xfrm rot="5400000">
            <a:off x="4319972" y="3681028"/>
            <a:ext cx="288032" cy="3600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8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לאחר </a:t>
            </a:r>
            <a:r>
              <a:rPr lang="he-IL" sz="1600" i="1" dirty="0"/>
              <a:t>שעדכנו </a:t>
            </a:r>
            <a:r>
              <a:rPr lang="he-IL" sz="1600" i="1" dirty="0" smtClean="0"/>
              <a:t>את רשומה ישנה אפשרות </a:t>
            </a:r>
            <a:r>
              <a:rPr lang="he-IL" sz="1600" i="1" dirty="0"/>
              <a:t>לבדוק </a:t>
            </a:r>
            <a:r>
              <a:rPr lang="he-IL" sz="1600" i="1" dirty="0" smtClean="0"/>
              <a:t>האם אכן עודכן ו/או בוטל הדיווח..</a:t>
            </a:r>
          </a:p>
          <a:p>
            <a:pPr marL="0" indent="0">
              <a:buNone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כייצד אנו עושים זאת?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פשוט וקל!</a:t>
            </a: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חוזרים שוב  על אותו התהליך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חוזרים לשאילתה </a:t>
            </a:r>
            <a:r>
              <a:rPr lang="he-IL" sz="1600" i="1" dirty="0" smtClean="0">
                <a:solidFill>
                  <a:srgbClr val="FF0000"/>
                </a:solidFill>
              </a:rPr>
              <a:t>274 –לוחצים על </a:t>
            </a:r>
            <a:r>
              <a:rPr lang="en-US" sz="1600" i="1" dirty="0" smtClean="0">
                <a:solidFill>
                  <a:srgbClr val="FF0000"/>
                </a:solidFill>
              </a:rPr>
              <a:t>TAB</a:t>
            </a:r>
            <a:r>
              <a:rPr lang="he-IL" sz="1600" i="1" dirty="0" smtClean="0">
                <a:solidFill>
                  <a:srgbClr val="FF0000"/>
                </a:solidFill>
              </a:rPr>
              <a:t> </a:t>
            </a:r>
            <a:r>
              <a:rPr lang="he-IL" sz="1600" i="1" dirty="0" smtClean="0"/>
              <a:t>ומקישים</a:t>
            </a:r>
            <a:r>
              <a:rPr lang="he-IL" sz="1600" i="1" dirty="0" smtClean="0">
                <a:solidFill>
                  <a:srgbClr val="FF0000"/>
                </a:solidFill>
              </a:rPr>
              <a:t> מספר תיק ניכויים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לאחר מכן נפתח חלון  בו מופיע "הצגת תיקים למייצג"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שם אנחנו יכולים לראות את הדיווח במצב </a:t>
            </a:r>
            <a:r>
              <a:rPr lang="he-IL" sz="1600" i="1" dirty="0" smtClean="0">
                <a:solidFill>
                  <a:srgbClr val="FF0000"/>
                </a:solidFill>
              </a:rPr>
              <a:t>8</a:t>
            </a:r>
            <a:r>
              <a:rPr lang="he-IL" sz="1600" i="1" dirty="0" smtClean="0"/>
              <a:t> או במצב </a:t>
            </a:r>
            <a:r>
              <a:rPr lang="he-IL" sz="1600" i="1" dirty="0" smtClean="0">
                <a:solidFill>
                  <a:srgbClr val="FF0000"/>
                </a:solidFill>
              </a:rPr>
              <a:t>9.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כאשר הסימון במצב </a:t>
            </a:r>
            <a:r>
              <a:rPr lang="he-IL" sz="1600" i="1" dirty="0" smtClean="0">
                <a:solidFill>
                  <a:srgbClr val="FF0000"/>
                </a:solidFill>
              </a:rPr>
              <a:t>8</a:t>
            </a:r>
            <a:r>
              <a:rPr lang="he-IL" sz="1600" i="1" dirty="0" smtClean="0"/>
              <a:t> יוצא מכך כי הדיווח שונה ,וכאשר הסימון הינו במצב </a:t>
            </a:r>
            <a:r>
              <a:rPr lang="he-IL" sz="1600" i="1" dirty="0" smtClean="0">
                <a:solidFill>
                  <a:srgbClr val="FF0000"/>
                </a:solidFill>
              </a:rPr>
              <a:t>9</a:t>
            </a:r>
            <a:r>
              <a:rPr lang="he-IL" sz="1600" i="1" dirty="0" smtClean="0"/>
              <a:t> </a:t>
            </a:r>
            <a:r>
              <a:rPr lang="he-IL" sz="1600" i="1" smtClean="0"/>
              <a:t>המשמעות שהינו בוטל .</a:t>
            </a: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/>
          </a:p>
          <a:p>
            <a:pPr marL="0" indent="0">
              <a:buNone/>
            </a:pPr>
            <a:endParaRPr lang="he-IL" sz="1600" i="1" dirty="0" smtClean="0"/>
          </a:p>
          <a:p>
            <a:pPr>
              <a:buNone/>
            </a:pPr>
            <a:endParaRPr lang="he-IL" sz="1600" i="1" dirty="0" smtClean="0"/>
          </a:p>
          <a:p>
            <a:pPr>
              <a:buNone/>
            </a:pPr>
            <a:r>
              <a:rPr lang="he-IL" sz="1600" i="1" dirty="0" smtClean="0"/>
              <a:t>בהצלחה לכולם!!!</a:t>
            </a:r>
          </a:p>
          <a:p>
            <a:pPr>
              <a:buNone/>
            </a:pPr>
            <a:r>
              <a:rPr lang="he-IL" sz="1600" i="1" dirty="0" smtClean="0"/>
              <a:t>מקווה ושמצגת זו היתה לכם לעזר</a:t>
            </a:r>
          </a:p>
          <a:p>
            <a:pPr>
              <a:buNone/>
            </a:pPr>
            <a:r>
              <a:rPr lang="he-IL" sz="1600" i="1" dirty="0" smtClean="0"/>
              <a:t>בברכה, </a:t>
            </a:r>
          </a:p>
          <a:p>
            <a:pPr>
              <a:buNone/>
            </a:pPr>
            <a:r>
              <a:rPr lang="he-IL" sz="1600" i="1" dirty="0" smtClean="0"/>
              <a:t>לאון </a:t>
            </a:r>
            <a:r>
              <a:rPr lang="he-IL" sz="1600" i="1" dirty="0" err="1" smtClean="0"/>
              <a:t>עג'מי</a:t>
            </a:r>
            <a:r>
              <a:rPr lang="he-IL" sz="1600" i="1" dirty="0" smtClean="0"/>
              <a:t> –יועץ מס </a:t>
            </a: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0844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4" y="1600200"/>
            <a:ext cx="8046156" cy="4525963"/>
          </a:xfrm>
        </p:spPr>
      </p:pic>
      <p:sp>
        <p:nvSpPr>
          <p:cNvPr id="5" name="Notched Right Arrow 4"/>
          <p:cNvSpPr/>
          <p:nvPr/>
        </p:nvSpPr>
        <p:spPr>
          <a:xfrm>
            <a:off x="3995936" y="3717032"/>
            <a:ext cx="360040" cy="21602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1691680" y="1628800"/>
            <a:ext cx="69127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600" i="1" dirty="0" smtClean="0"/>
              <a:t>בהיותי מייצג ברשויות המס נתקלתי לא פעם בטעויות של שלעיתים אנו נוטים לעשות בגלל עומס ולחץ  הן בדיווחים של הניכויים, הן למשכורות והן לניכוי מס במקור.</a:t>
            </a:r>
          </a:p>
          <a:p>
            <a:pPr marL="0" indent="0">
              <a:buNone/>
            </a:pPr>
            <a:r>
              <a:rPr lang="he-IL" sz="1600" i="1" dirty="0" smtClean="0"/>
              <a:t> הידעתם שאפשר לבטל  את הדוחות ששודרו ? </a:t>
            </a:r>
          </a:p>
          <a:p>
            <a:pPr marL="0" indent="0">
              <a:buNone/>
            </a:pPr>
            <a:endParaRPr lang="he-IL" sz="1600" i="1" dirty="0" smtClean="0"/>
          </a:p>
          <a:p>
            <a:pPr marL="0" indent="0">
              <a:buNone/>
            </a:pPr>
            <a:r>
              <a:rPr lang="he-IL" sz="1600" i="1" dirty="0" smtClean="0"/>
              <a:t>אז זהו שאפשר!!!</a:t>
            </a:r>
          </a:p>
          <a:p>
            <a:pPr marL="0" indent="0">
              <a:buNone/>
            </a:pPr>
            <a:r>
              <a:rPr lang="he-IL" sz="1600" i="1" dirty="0" smtClean="0"/>
              <a:t>במגבלות שצוינו לעיל</a:t>
            </a:r>
            <a:endParaRPr lang="en-US" sz="1600" i="1" dirty="0" smtClean="0"/>
          </a:p>
          <a:p>
            <a:pPr marL="0" indent="0" algn="ctr">
              <a:buNone/>
            </a:pPr>
            <a:r>
              <a:rPr lang="he-IL" sz="2400" b="1" i="1" u="sng" dirty="0" smtClean="0"/>
              <a:t>שאילתה</a:t>
            </a:r>
            <a:r>
              <a:rPr lang="en-US" sz="2400" b="1" i="1" u="sng" dirty="0" smtClean="0"/>
              <a:t>024 </a:t>
            </a:r>
            <a:endParaRPr lang="he-IL" sz="2400" b="1" i="1" u="sng" dirty="0" smtClean="0"/>
          </a:p>
          <a:p>
            <a:pPr marL="0" indent="0">
              <a:buNone/>
            </a:pPr>
            <a:endParaRPr lang="he-IL" sz="1600" b="1" i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מקישים את הסיסמא למערכת </a:t>
            </a:r>
            <a:r>
              <a:rPr lang="he-IL" sz="1600" i="1" dirty="0" err="1" smtClean="0"/>
              <a:t>ש.ע.מ</a:t>
            </a:r>
            <a:r>
              <a:rPr lang="he-IL" sz="1600" i="1" dirty="0" smtClean="0"/>
              <a:t> . </a:t>
            </a:r>
          </a:p>
          <a:p>
            <a:pPr>
              <a:buAutoNum type="arabicPeriod"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לוחצים </a:t>
            </a:r>
            <a:r>
              <a:rPr lang="en-US" sz="1600" i="1" dirty="0" smtClean="0">
                <a:solidFill>
                  <a:srgbClr val="FF0000"/>
                </a:solidFill>
              </a:rPr>
              <a:t>ESC</a:t>
            </a:r>
            <a:r>
              <a:rPr lang="he-IL" sz="1600" i="1" dirty="0" smtClean="0"/>
              <a:t> ומגיעים למסך שחור ונקי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מקישים האות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he-IL" sz="1600" i="1" dirty="0" smtClean="0"/>
              <a:t> (ניכויים-לא משנה אם הנך בעברית או באנגלית)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16542" r="5253"/>
          <a:stretch>
            <a:fillRect/>
          </a:stretch>
        </p:blipFill>
        <p:spPr>
          <a:xfrm>
            <a:off x="2380336" y="2636912"/>
            <a:ext cx="6440136" cy="3412389"/>
          </a:xfrm>
        </p:spPr>
      </p:pic>
      <p:grpSp>
        <p:nvGrpSpPr>
          <p:cNvPr id="8" name="Group 7"/>
          <p:cNvGrpSpPr/>
          <p:nvPr/>
        </p:nvGrpSpPr>
        <p:grpSpPr>
          <a:xfrm>
            <a:off x="4788024" y="4005064"/>
            <a:ext cx="1296144" cy="216024"/>
            <a:chOff x="4139952" y="3284984"/>
            <a:chExt cx="1224137" cy="232497"/>
          </a:xfrm>
        </p:grpSpPr>
        <p:sp>
          <p:nvSpPr>
            <p:cNvPr id="4" name="Rectangle 3"/>
            <p:cNvSpPr/>
            <p:nvPr/>
          </p:nvSpPr>
          <p:spPr>
            <a:xfrm>
              <a:off x="4716017" y="3284984"/>
              <a:ext cx="648072" cy="2324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139952" y="3284984"/>
              <a:ext cx="648072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43608" y="1556792"/>
            <a:ext cx="770485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e-IL" sz="1400" i="1" dirty="0" smtClean="0"/>
              <a:t> או לחלופין לאחר שהקשתם את הסיסמא למערכת ש.ע.מ נפתח חלון הנקרא  תפריט נושאים</a:t>
            </a:r>
          </a:p>
          <a:p>
            <a:pPr>
              <a:buFont typeface="Wingdings" pitchFamily="2" charset="2"/>
              <a:buChar char="ü"/>
            </a:pPr>
            <a:r>
              <a:rPr lang="he-IL" i="1" dirty="0" smtClean="0"/>
              <a:t>מקישים  </a:t>
            </a:r>
            <a:r>
              <a:rPr lang="he-IL" i="1" dirty="0" smtClean="0">
                <a:solidFill>
                  <a:srgbClr val="FF0000"/>
                </a:solidFill>
              </a:rPr>
              <a:t>4</a:t>
            </a:r>
            <a:endParaRPr lang="he-IL" i="1" dirty="0" smtClean="0"/>
          </a:p>
          <a:p>
            <a:pPr>
              <a:buFont typeface="Wingdings" pitchFamily="2" charset="2"/>
              <a:buChar char="ü"/>
            </a:pPr>
            <a:r>
              <a:rPr lang="he-IL" i="1" dirty="0" smtClean="0"/>
              <a:t>נפתח חלון משני הנקרא שאילתות ניכויים </a:t>
            </a:r>
          </a:p>
          <a:p>
            <a:pPr>
              <a:buFont typeface="Wingdings" pitchFamily="2" charset="2"/>
              <a:buChar char="ü"/>
            </a:pPr>
            <a:r>
              <a:rPr lang="he-IL" i="1" dirty="0" smtClean="0"/>
              <a:t>מקישים </a:t>
            </a:r>
            <a:r>
              <a:rPr lang="he-IL" i="1" dirty="0" smtClean="0">
                <a:solidFill>
                  <a:srgbClr val="FF0000"/>
                </a:solidFill>
              </a:rPr>
              <a:t>1</a:t>
            </a:r>
            <a:r>
              <a:rPr lang="he-IL" i="1" dirty="0" smtClean="0"/>
              <a:t> </a:t>
            </a:r>
            <a:r>
              <a:rPr lang="he-IL" sz="1200" i="1" dirty="0" smtClean="0"/>
              <a:t>(לתשומת ליבכם שהחלופה הראשונה הינה הרבה יותר קצרה שחוסך את כל התהליך הארוך). 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9177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7" t="11769" r="7043" b="7090"/>
          <a:stretch>
            <a:fillRect/>
          </a:stretch>
        </p:blipFill>
        <p:spPr>
          <a:xfrm>
            <a:off x="1403648" y="1484785"/>
            <a:ext cx="7200800" cy="4464496"/>
          </a:xfrm>
        </p:spPr>
      </p:pic>
      <p:sp>
        <p:nvSpPr>
          <p:cNvPr id="5" name="Right Arrow 4"/>
          <p:cNvSpPr/>
          <p:nvPr/>
        </p:nvSpPr>
        <p:spPr>
          <a:xfrm>
            <a:off x="1619672" y="2780928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5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2"/>
          </a:xfrm>
        </p:spPr>
      </p:pic>
      <p:sp>
        <p:nvSpPr>
          <p:cNvPr id="5" name="Right Arrow 4"/>
          <p:cNvSpPr/>
          <p:nvPr/>
        </p:nvSpPr>
        <p:spPr>
          <a:xfrm rot="10800000">
            <a:off x="7668344" y="2132856"/>
            <a:ext cx="720080" cy="288032"/>
          </a:xfrm>
          <a:prstGeom prst="rightArrow">
            <a:avLst>
              <a:gd name="adj1" fmla="val 56225"/>
              <a:gd name="adj2" fmla="val 531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95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כעת נגיע מסך </a:t>
            </a:r>
            <a:r>
              <a:rPr lang="he-IL" sz="1600" i="1" dirty="0"/>
              <a:t>הניכויים </a:t>
            </a: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בצד </a:t>
            </a:r>
            <a:r>
              <a:rPr lang="he-IL" sz="1600" i="1" dirty="0"/>
              <a:t>ימין למעלה </a:t>
            </a:r>
            <a:r>
              <a:rPr lang="he-IL" sz="1600" i="1" dirty="0" smtClean="0"/>
              <a:t>יופיעו המילים "מעבר לשאילתה"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נקיש </a:t>
            </a:r>
            <a:r>
              <a:rPr lang="he-IL" sz="1600" i="1" dirty="0" smtClean="0">
                <a:solidFill>
                  <a:srgbClr val="FF0000"/>
                </a:solidFill>
              </a:rPr>
              <a:t>024</a:t>
            </a:r>
            <a:r>
              <a:rPr lang="he-IL" sz="1600" i="1" dirty="0" smtClean="0"/>
              <a:t> ולאחר מכן נקיש </a:t>
            </a:r>
            <a:r>
              <a:rPr lang="en-US" sz="1600" i="1" dirty="0" smtClean="0">
                <a:solidFill>
                  <a:srgbClr val="FF0000"/>
                </a:solidFill>
              </a:rPr>
              <a:t>TAB</a:t>
            </a:r>
            <a:r>
              <a:rPr lang="en-US" sz="1600" i="1" dirty="0" smtClean="0"/>
              <a:t> </a:t>
            </a:r>
            <a:r>
              <a:rPr lang="he-IL" sz="1600" i="1" dirty="0" smtClean="0"/>
              <a:t>.</a:t>
            </a:r>
          </a:p>
          <a:p>
            <a:pPr>
              <a:buNone/>
            </a:pPr>
            <a:r>
              <a:rPr lang="he-IL" sz="1600" i="1" dirty="0" smtClean="0"/>
              <a:t>		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לאחר מכן נקיש את </a:t>
            </a:r>
            <a:r>
              <a:rPr lang="he-IL" sz="1600" i="1" dirty="0" smtClean="0">
                <a:solidFill>
                  <a:srgbClr val="FF0000"/>
                </a:solidFill>
              </a:rPr>
              <a:t>מספר תיק הניכויים </a:t>
            </a:r>
            <a:r>
              <a:rPr lang="he-IL" sz="1600" i="1" dirty="0" smtClean="0"/>
              <a:t>של המעסיק </a:t>
            </a:r>
            <a:r>
              <a:rPr lang="he-IL" sz="1600" i="1" dirty="0" smtClean="0">
                <a:solidFill>
                  <a:srgbClr val="FF0000"/>
                </a:solidFill>
              </a:rPr>
              <a:t>ו-</a:t>
            </a:r>
            <a:r>
              <a:rPr lang="en-US" sz="1600" i="1" dirty="0" smtClean="0">
                <a:solidFill>
                  <a:srgbClr val="FF0000"/>
                </a:solidFill>
              </a:rPr>
              <a:t>ENTER</a:t>
            </a:r>
            <a:r>
              <a:rPr lang="he-IL" sz="1600" i="1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כעת יפתח לנו חלון ובו מצב חשבון ואז תרשם הערה "אין רשימות לתיק הזה בהנהלת חשבונות"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בשלב  זה – לא ללחוץ על שום דבר עד אשר נגיע לשורת החשבון מצד ימין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פה נרשום את התקופה שבה אנו רוצים לשנות או לבטל.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he-IL" sz="1600" i="1" dirty="0" smtClean="0"/>
              <a:t> לדוגמא: 04/2016 יש לרשום 201604 </a:t>
            </a:r>
            <a:r>
              <a:rPr lang="he-IL" sz="1600" i="1" dirty="0" smtClean="0">
                <a:solidFill>
                  <a:srgbClr val="FF0000"/>
                </a:solidFill>
              </a:rPr>
              <a:t>ו- </a:t>
            </a:r>
            <a:r>
              <a:rPr lang="en-US" sz="1600" i="1" dirty="0" smtClean="0">
                <a:solidFill>
                  <a:srgbClr val="FF0000"/>
                </a:solidFill>
              </a:rPr>
              <a:t>ENTER</a:t>
            </a:r>
            <a:r>
              <a:rPr lang="he-IL" sz="1600" i="1" dirty="0" smtClean="0">
                <a:solidFill>
                  <a:srgbClr val="FF0000"/>
                </a:solidFill>
              </a:rPr>
              <a:t> </a:t>
            </a:r>
            <a:r>
              <a:rPr lang="he-IL" sz="1600" i="1" dirty="0" smtClean="0"/>
              <a:t>.</a:t>
            </a:r>
            <a:endParaRPr lang="he-IL" sz="1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sz="16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sz="1600" i="1" dirty="0" smtClean="0"/>
              <a:t>כעת יפתח לנו </a:t>
            </a:r>
            <a:r>
              <a:rPr lang="he-IL" sz="1600" i="1" dirty="0"/>
              <a:t>מצב חשבון המפרט את כל השידורים שנעשו לאותה תקופת דיווח </a:t>
            </a:r>
            <a:r>
              <a:rPr lang="he-IL" sz="1600" i="1" dirty="0" smtClean="0"/>
              <a:t>.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he-IL" sz="1600" i="1" dirty="0" smtClean="0"/>
              <a:t>לאחר מכן, יש </a:t>
            </a:r>
            <a:r>
              <a:rPr lang="he-IL" sz="1600" i="1" dirty="0"/>
              <a:t>להגיע לשורה שבו מופיע השידור שבה הנך רוצה </a:t>
            </a:r>
            <a:r>
              <a:rPr lang="he-IL" sz="1600" i="1" dirty="0" smtClean="0"/>
              <a:t>לבטל, ובקו </a:t>
            </a:r>
            <a:r>
              <a:rPr lang="he-IL" sz="1600" i="1" dirty="0"/>
              <a:t>מצד ימין שמופיע יש ללחוץ </a:t>
            </a:r>
            <a:r>
              <a:rPr lang="he-IL" sz="1600" i="1" dirty="0">
                <a:solidFill>
                  <a:srgbClr val="FF0000"/>
                </a:solidFill>
              </a:rPr>
              <a:t>ש</a:t>
            </a:r>
            <a:r>
              <a:rPr lang="he-IL" sz="1600" i="1" dirty="0"/>
              <a:t> </a:t>
            </a:r>
            <a:r>
              <a:rPr lang="he-IL" sz="1300" i="1" dirty="0" smtClean="0"/>
              <a:t>( או לחלופין </a:t>
            </a:r>
            <a:r>
              <a:rPr lang="he-IL" sz="1300" i="1" dirty="0"/>
              <a:t>יש להקיש </a:t>
            </a:r>
            <a:r>
              <a:rPr lang="en-US" sz="1300" i="1" dirty="0">
                <a:solidFill>
                  <a:srgbClr val="FF0000"/>
                </a:solidFill>
              </a:rPr>
              <a:t>F1</a:t>
            </a:r>
            <a:r>
              <a:rPr lang="he-IL" sz="1300" i="1" dirty="0"/>
              <a:t> יפתח חלון ובו מפורטים הקודים להקשה </a:t>
            </a:r>
            <a:r>
              <a:rPr lang="he-IL" sz="1300" i="1" dirty="0">
                <a:solidFill>
                  <a:srgbClr val="FF0000"/>
                </a:solidFill>
              </a:rPr>
              <a:t>כדוגמא ש-שינוי ,י-הצגת טופס </a:t>
            </a:r>
            <a:r>
              <a:rPr lang="he-IL" sz="1300" i="1" dirty="0"/>
              <a:t>וכו') .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sz="1600" i="1" dirty="0"/>
          </a:p>
          <a:p>
            <a:pPr marL="0" indent="0">
              <a:buNone/>
            </a:pPr>
            <a:endParaRPr lang="he-IL" sz="1600" i="1" dirty="0"/>
          </a:p>
          <a:p>
            <a:pPr>
              <a:buAutoNum type="arabicPeriod"/>
            </a:pPr>
            <a:endParaRPr lang="he-IL" sz="1600" i="1" dirty="0"/>
          </a:p>
          <a:p>
            <a:pPr>
              <a:buAutoNum type="arabicPeriod"/>
            </a:pPr>
            <a:endParaRPr lang="he-IL" sz="1600" i="1" dirty="0"/>
          </a:p>
          <a:p>
            <a:pPr>
              <a:buAutoNum type="arabicPeriod"/>
            </a:pPr>
            <a:endParaRPr lang="he-IL" sz="1600" i="1" dirty="0"/>
          </a:p>
          <a:p>
            <a:pPr marL="0" indent="0">
              <a:buNone/>
            </a:pPr>
            <a:r>
              <a:rPr lang="he-IL" sz="1600" i="1" dirty="0"/>
              <a:t>                               </a:t>
            </a:r>
          </a:p>
          <a:p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7962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484784"/>
            <a:ext cx="8046156" cy="4525963"/>
          </a:xfrm>
        </p:spPr>
      </p:pic>
      <p:sp>
        <p:nvSpPr>
          <p:cNvPr id="5" name="Right Arrow 4"/>
          <p:cNvSpPr/>
          <p:nvPr/>
        </p:nvSpPr>
        <p:spPr>
          <a:xfrm>
            <a:off x="5292080" y="2852936"/>
            <a:ext cx="93610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0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Rectangle 4"/>
          <p:cNvSpPr/>
          <p:nvPr/>
        </p:nvSpPr>
        <p:spPr>
          <a:xfrm>
            <a:off x="4355976" y="2132856"/>
            <a:ext cx="3492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5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629</Words>
  <Application>Microsoft Office PowerPoint</Application>
  <PresentationFormat>‫הצגה על המסך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Office Theme</vt:lpstr>
      <vt:lpstr>מצגת של PowerPoint</vt:lpstr>
      <vt:lpstr>מה עושים בשאילתות 024 / 274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Mirit</cp:lastModifiedBy>
  <cp:revision>196</cp:revision>
  <dcterms:created xsi:type="dcterms:W3CDTF">2015-12-07T19:00:28Z</dcterms:created>
  <dcterms:modified xsi:type="dcterms:W3CDTF">2016-07-10T10:56:09Z</dcterms:modified>
</cp:coreProperties>
</file>