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54" r:id="rId2"/>
    <p:sldMasterId id="2147484092" r:id="rId3"/>
    <p:sldMasterId id="2147484096" r:id="rId4"/>
    <p:sldMasterId id="2147484100" r:id="rId5"/>
  </p:sldMasterIdLst>
  <p:notesMasterIdLst>
    <p:notesMasterId r:id="rId45"/>
  </p:notesMasterIdLst>
  <p:handoutMasterIdLst>
    <p:handoutMasterId r:id="rId46"/>
  </p:handoutMasterIdLst>
  <p:sldIdLst>
    <p:sldId id="256" r:id="rId6"/>
    <p:sldId id="258" r:id="rId7"/>
    <p:sldId id="337" r:id="rId8"/>
    <p:sldId id="339" r:id="rId9"/>
    <p:sldId id="407" r:id="rId10"/>
    <p:sldId id="338" r:id="rId11"/>
    <p:sldId id="405" r:id="rId12"/>
    <p:sldId id="340" r:id="rId13"/>
    <p:sldId id="392" r:id="rId14"/>
    <p:sldId id="332" r:id="rId15"/>
    <p:sldId id="333" r:id="rId16"/>
    <p:sldId id="389" r:id="rId17"/>
    <p:sldId id="390" r:id="rId18"/>
    <p:sldId id="334" r:id="rId19"/>
    <p:sldId id="342" r:id="rId20"/>
    <p:sldId id="343" r:id="rId21"/>
    <p:sldId id="393" r:id="rId22"/>
    <p:sldId id="394" r:id="rId23"/>
    <p:sldId id="395" r:id="rId24"/>
    <p:sldId id="396" r:id="rId25"/>
    <p:sldId id="397" r:id="rId26"/>
    <p:sldId id="398" r:id="rId27"/>
    <p:sldId id="399" r:id="rId28"/>
    <p:sldId id="344" r:id="rId29"/>
    <p:sldId id="410" r:id="rId30"/>
    <p:sldId id="411" r:id="rId31"/>
    <p:sldId id="409" r:id="rId32"/>
    <p:sldId id="406" r:id="rId33"/>
    <p:sldId id="412" r:id="rId34"/>
    <p:sldId id="413" r:id="rId35"/>
    <p:sldId id="414" r:id="rId36"/>
    <p:sldId id="415" r:id="rId37"/>
    <p:sldId id="416" r:id="rId38"/>
    <p:sldId id="400" r:id="rId39"/>
    <p:sldId id="401" r:id="rId40"/>
    <p:sldId id="402" r:id="rId41"/>
    <p:sldId id="403" r:id="rId42"/>
    <p:sldId id="408" r:id="rId43"/>
    <p:sldId id="404" r:id="rId44"/>
  </p:sldIdLst>
  <p:sldSz cx="9144000" cy="6858000" type="screen4x3"/>
  <p:notesSz cx="6648450" cy="9850438"/>
  <p:defaultTextStyle>
    <a:defPPr>
      <a:defRPr lang="he-IL"/>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6E8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82201" autoAdjust="0"/>
    <p:restoredTop sz="86477" autoAdjust="0"/>
  </p:normalViewPr>
  <p:slideViewPr>
    <p:cSldViewPr>
      <p:cViewPr>
        <p:scale>
          <a:sx n="100" d="100"/>
          <a:sy n="100" d="100"/>
        </p:scale>
        <p:origin x="-180" y="-72"/>
      </p:cViewPr>
      <p:guideLst>
        <p:guide orient="horz" pos="2160"/>
        <p:guide pos="2880"/>
      </p:guideLst>
    </p:cSldViewPr>
  </p:slideViewPr>
  <p:outlineViewPr>
    <p:cViewPr>
      <p:scale>
        <a:sx n="33" d="100"/>
        <a:sy n="33" d="100"/>
      </p:scale>
      <p:origin x="0" y="56502"/>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viewProps" Target="viewProp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767138" y="0"/>
            <a:ext cx="2881312" cy="492125"/>
          </a:xfrm>
          <a:prstGeom prst="rect">
            <a:avLst/>
          </a:prstGeom>
        </p:spPr>
        <p:txBody>
          <a:bodyPr vert="horz" lIns="91440" tIns="45720" rIns="91440" bIns="45720" rtlCol="1"/>
          <a:lstStyle>
            <a:lvl1pPr algn="r">
              <a:defRPr sz="1200">
                <a:latin typeface="Arial" pitchFamily="34" charset="0"/>
                <a:cs typeface="Arial" pitchFamily="34" charset="0"/>
              </a:defRPr>
            </a:lvl1pPr>
          </a:lstStyle>
          <a:p>
            <a:pPr>
              <a:defRPr/>
            </a:pPr>
            <a:endParaRPr lang="he-IL"/>
          </a:p>
        </p:txBody>
      </p:sp>
      <p:sp>
        <p:nvSpPr>
          <p:cNvPr id="3" name="מציין מיקום של תאריך 2"/>
          <p:cNvSpPr>
            <a:spLocks noGrp="1"/>
          </p:cNvSpPr>
          <p:nvPr>
            <p:ph type="dt" sz="quarter" idx="1"/>
          </p:nvPr>
        </p:nvSpPr>
        <p:spPr>
          <a:xfrm>
            <a:off x="1588" y="0"/>
            <a:ext cx="2881312" cy="492125"/>
          </a:xfrm>
          <a:prstGeom prst="rect">
            <a:avLst/>
          </a:prstGeom>
        </p:spPr>
        <p:txBody>
          <a:bodyPr vert="horz" lIns="91440" tIns="45720" rIns="91440" bIns="45720" rtlCol="1"/>
          <a:lstStyle>
            <a:lvl1pPr algn="l">
              <a:defRPr sz="1200">
                <a:latin typeface="Arial" pitchFamily="34" charset="0"/>
                <a:cs typeface="Arial" pitchFamily="34" charset="0"/>
              </a:defRPr>
            </a:lvl1pPr>
          </a:lstStyle>
          <a:p>
            <a:pPr>
              <a:defRPr/>
            </a:pPr>
            <a:fld id="{989A62D6-6D07-4E31-B1B1-E6ACD8DCD9BB}" type="datetimeFigureOut">
              <a:rPr lang="he-IL"/>
              <a:pPr>
                <a:defRPr/>
              </a:pPr>
              <a:t>כ"ג/אלול/תשע"ה</a:t>
            </a:fld>
            <a:endParaRPr lang="he-IL"/>
          </a:p>
        </p:txBody>
      </p:sp>
      <p:sp>
        <p:nvSpPr>
          <p:cNvPr id="4" name="מציין מיקום של כותרת תחתונה 3"/>
          <p:cNvSpPr>
            <a:spLocks noGrp="1"/>
          </p:cNvSpPr>
          <p:nvPr>
            <p:ph type="ftr" sz="quarter" idx="2"/>
          </p:nvPr>
        </p:nvSpPr>
        <p:spPr>
          <a:xfrm>
            <a:off x="3767138" y="9356725"/>
            <a:ext cx="2881312" cy="492125"/>
          </a:xfrm>
          <a:prstGeom prst="rect">
            <a:avLst/>
          </a:prstGeom>
        </p:spPr>
        <p:txBody>
          <a:bodyPr vert="horz" lIns="91440" tIns="45720" rIns="91440" bIns="45720" rtlCol="1" anchor="b"/>
          <a:lstStyle>
            <a:lvl1pPr algn="r">
              <a:defRPr sz="1200">
                <a:latin typeface="Arial" pitchFamily="34" charset="0"/>
                <a:cs typeface="Arial" pitchFamily="34" charset="0"/>
              </a:defRPr>
            </a:lvl1pPr>
          </a:lstStyle>
          <a:p>
            <a:pPr>
              <a:defRPr/>
            </a:pPr>
            <a:endParaRPr lang="he-IL"/>
          </a:p>
        </p:txBody>
      </p:sp>
      <p:sp>
        <p:nvSpPr>
          <p:cNvPr id="5" name="מציין מיקום של מספר שקופית 4"/>
          <p:cNvSpPr>
            <a:spLocks noGrp="1"/>
          </p:cNvSpPr>
          <p:nvPr>
            <p:ph type="sldNum" sz="quarter" idx="3"/>
          </p:nvPr>
        </p:nvSpPr>
        <p:spPr>
          <a:xfrm>
            <a:off x="1588" y="9356725"/>
            <a:ext cx="2881312" cy="492125"/>
          </a:xfrm>
          <a:prstGeom prst="rect">
            <a:avLst/>
          </a:prstGeom>
        </p:spPr>
        <p:txBody>
          <a:bodyPr vert="horz" lIns="91440" tIns="45720" rIns="91440" bIns="45720" rtlCol="1" anchor="b"/>
          <a:lstStyle>
            <a:lvl1pPr algn="l">
              <a:defRPr sz="1200">
                <a:latin typeface="Arial" pitchFamily="34" charset="0"/>
                <a:cs typeface="Arial" pitchFamily="34" charset="0"/>
              </a:defRPr>
            </a:lvl1pPr>
          </a:lstStyle>
          <a:p>
            <a:pPr>
              <a:defRPr/>
            </a:pPr>
            <a:fld id="{71AA0283-3289-44C9-95C5-A46053084FDE}" type="slidenum">
              <a:rPr lang="he-IL"/>
              <a:pPr>
                <a:defRPr/>
              </a:pPr>
              <a:t>‹#›</a:t>
            </a:fld>
            <a:endParaRPr lang="he-IL"/>
          </a:p>
        </p:txBody>
      </p:sp>
    </p:spTree>
    <p:extLst>
      <p:ext uri="{BB962C8B-B14F-4D97-AF65-F5344CB8AC3E}">
        <p14:creationId xmlns:p14="http://schemas.microsoft.com/office/powerpoint/2010/main" val="19237144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767138" y="0"/>
            <a:ext cx="2881312" cy="492125"/>
          </a:xfrm>
          <a:prstGeom prst="rect">
            <a:avLst/>
          </a:prstGeom>
        </p:spPr>
        <p:txBody>
          <a:bodyPr vert="horz" lIns="91440" tIns="45720" rIns="91440" bIns="45720" rtlCol="1"/>
          <a:lstStyle>
            <a:lvl1pPr algn="r">
              <a:defRPr sz="1200">
                <a:latin typeface="Arial" pitchFamily="34" charset="0"/>
                <a:cs typeface="Arial" pitchFamily="34" charset="0"/>
              </a:defRPr>
            </a:lvl1pPr>
          </a:lstStyle>
          <a:p>
            <a:pPr>
              <a:defRPr/>
            </a:pPr>
            <a:endParaRPr lang="he-IL"/>
          </a:p>
        </p:txBody>
      </p:sp>
      <p:sp>
        <p:nvSpPr>
          <p:cNvPr id="3" name="מציין מיקום של תאריך 2"/>
          <p:cNvSpPr>
            <a:spLocks noGrp="1"/>
          </p:cNvSpPr>
          <p:nvPr>
            <p:ph type="dt" idx="1"/>
          </p:nvPr>
        </p:nvSpPr>
        <p:spPr>
          <a:xfrm>
            <a:off x="1588" y="0"/>
            <a:ext cx="2881312" cy="492125"/>
          </a:xfrm>
          <a:prstGeom prst="rect">
            <a:avLst/>
          </a:prstGeom>
        </p:spPr>
        <p:txBody>
          <a:bodyPr vert="horz" lIns="91440" tIns="45720" rIns="91440" bIns="45720" rtlCol="1"/>
          <a:lstStyle>
            <a:lvl1pPr algn="l">
              <a:defRPr sz="1200">
                <a:latin typeface="Arial" pitchFamily="34" charset="0"/>
                <a:cs typeface="Arial" pitchFamily="34" charset="0"/>
              </a:defRPr>
            </a:lvl1pPr>
          </a:lstStyle>
          <a:p>
            <a:pPr>
              <a:defRPr/>
            </a:pPr>
            <a:fld id="{DF210BC5-2157-41E0-A9A6-68CA6B31D612}" type="datetimeFigureOut">
              <a:rPr lang="he-IL"/>
              <a:pPr>
                <a:defRPr/>
              </a:pPr>
              <a:t>כ"ג/אלול/תשע"ה</a:t>
            </a:fld>
            <a:endParaRPr lang="he-IL"/>
          </a:p>
        </p:txBody>
      </p:sp>
      <p:sp>
        <p:nvSpPr>
          <p:cNvPr id="4" name="מציין מיקום של תמונת שקופית 3"/>
          <p:cNvSpPr>
            <a:spLocks noGrp="1" noRot="1" noChangeAspect="1"/>
          </p:cNvSpPr>
          <p:nvPr>
            <p:ph type="sldImg" idx="2"/>
          </p:nvPr>
        </p:nvSpPr>
        <p:spPr>
          <a:xfrm>
            <a:off x="862013" y="738188"/>
            <a:ext cx="4924425" cy="3694112"/>
          </a:xfrm>
          <a:prstGeom prst="rect">
            <a:avLst/>
          </a:prstGeom>
          <a:noFill/>
          <a:ln w="12700">
            <a:solidFill>
              <a:prstClr val="black"/>
            </a:solidFill>
          </a:ln>
        </p:spPr>
        <p:txBody>
          <a:bodyPr vert="horz" lIns="91440" tIns="45720" rIns="91440" bIns="45720" rtlCol="1" anchor="ctr"/>
          <a:lstStyle/>
          <a:p>
            <a:pPr lvl="0"/>
            <a:endParaRPr lang="he-IL" noProof="0" smtClean="0"/>
          </a:p>
        </p:txBody>
      </p:sp>
      <p:sp>
        <p:nvSpPr>
          <p:cNvPr id="5" name="מציין מיקום של הערות 4"/>
          <p:cNvSpPr>
            <a:spLocks noGrp="1"/>
          </p:cNvSpPr>
          <p:nvPr>
            <p:ph type="body" sz="quarter" idx="3"/>
          </p:nvPr>
        </p:nvSpPr>
        <p:spPr>
          <a:xfrm>
            <a:off x="665163" y="4678363"/>
            <a:ext cx="5318125" cy="4433887"/>
          </a:xfrm>
          <a:prstGeom prst="rect">
            <a:avLst/>
          </a:prstGeom>
        </p:spPr>
        <p:txBody>
          <a:bodyPr vert="horz" lIns="91440" tIns="45720" rIns="91440" bIns="45720" rtlCol="1">
            <a:normAutofit/>
          </a:bodyPr>
          <a:lstStyle/>
          <a:p>
            <a:pPr lvl="0"/>
            <a:r>
              <a:rPr lang="he-IL" noProof="0" smtClean="0"/>
              <a:t>לחץ כדי לערוך סגנונות טקסט של תבנית בסיס</a:t>
            </a:r>
          </a:p>
          <a:p>
            <a:pPr lvl="1"/>
            <a:r>
              <a:rPr lang="he-IL" noProof="0" smtClean="0"/>
              <a:t>רמה שנייה</a:t>
            </a:r>
          </a:p>
          <a:p>
            <a:pPr lvl="2"/>
            <a:r>
              <a:rPr lang="he-IL" noProof="0" smtClean="0"/>
              <a:t>רמה שלישית</a:t>
            </a:r>
          </a:p>
          <a:p>
            <a:pPr lvl="3"/>
            <a:r>
              <a:rPr lang="he-IL" noProof="0" smtClean="0"/>
              <a:t>רמה רביעית</a:t>
            </a:r>
          </a:p>
          <a:p>
            <a:pPr lvl="4"/>
            <a:r>
              <a:rPr lang="he-IL" noProof="0" smtClean="0"/>
              <a:t>רמה חמישית</a:t>
            </a:r>
          </a:p>
        </p:txBody>
      </p:sp>
      <p:sp>
        <p:nvSpPr>
          <p:cNvPr id="6" name="מציין מיקום של כותרת תחתונה 5"/>
          <p:cNvSpPr>
            <a:spLocks noGrp="1"/>
          </p:cNvSpPr>
          <p:nvPr>
            <p:ph type="ftr" sz="quarter" idx="4"/>
          </p:nvPr>
        </p:nvSpPr>
        <p:spPr>
          <a:xfrm>
            <a:off x="3767138" y="9356725"/>
            <a:ext cx="2881312" cy="492125"/>
          </a:xfrm>
          <a:prstGeom prst="rect">
            <a:avLst/>
          </a:prstGeom>
        </p:spPr>
        <p:txBody>
          <a:bodyPr vert="horz" lIns="91440" tIns="45720" rIns="91440" bIns="45720" rtlCol="1" anchor="b"/>
          <a:lstStyle>
            <a:lvl1pPr algn="r">
              <a:defRPr sz="1200">
                <a:latin typeface="Arial" pitchFamily="34" charset="0"/>
                <a:cs typeface="Arial" pitchFamily="34" charset="0"/>
              </a:defRPr>
            </a:lvl1pPr>
          </a:lstStyle>
          <a:p>
            <a:pPr>
              <a:defRPr/>
            </a:pPr>
            <a:endParaRPr lang="he-IL"/>
          </a:p>
        </p:txBody>
      </p:sp>
      <p:sp>
        <p:nvSpPr>
          <p:cNvPr id="7" name="מציין מיקום של מספר שקופית 6"/>
          <p:cNvSpPr>
            <a:spLocks noGrp="1"/>
          </p:cNvSpPr>
          <p:nvPr>
            <p:ph type="sldNum" sz="quarter" idx="5"/>
          </p:nvPr>
        </p:nvSpPr>
        <p:spPr>
          <a:xfrm>
            <a:off x="1588" y="9356725"/>
            <a:ext cx="2881312" cy="492125"/>
          </a:xfrm>
          <a:prstGeom prst="rect">
            <a:avLst/>
          </a:prstGeom>
        </p:spPr>
        <p:txBody>
          <a:bodyPr vert="horz" lIns="91440" tIns="45720" rIns="91440" bIns="45720" rtlCol="1" anchor="b"/>
          <a:lstStyle>
            <a:lvl1pPr algn="l">
              <a:defRPr sz="1200">
                <a:latin typeface="Arial" pitchFamily="34" charset="0"/>
                <a:cs typeface="Arial" pitchFamily="34" charset="0"/>
              </a:defRPr>
            </a:lvl1pPr>
          </a:lstStyle>
          <a:p>
            <a:pPr>
              <a:defRPr/>
            </a:pPr>
            <a:fld id="{E5248ECF-E32F-4B08-81EC-36875A51987F}" type="slidenum">
              <a:rPr lang="he-IL"/>
              <a:pPr>
                <a:defRPr/>
              </a:pPr>
              <a:t>‹#›</a:t>
            </a:fld>
            <a:endParaRPr lang="he-IL"/>
          </a:p>
        </p:txBody>
      </p:sp>
    </p:spTree>
    <p:extLst>
      <p:ext uri="{BB962C8B-B14F-4D97-AF65-F5344CB8AC3E}">
        <p14:creationId xmlns:p14="http://schemas.microsoft.com/office/powerpoint/2010/main" val="164353244"/>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e-IL" altLang="he-IL" smtClean="0"/>
          </a:p>
        </p:txBody>
      </p:sp>
      <p:sp>
        <p:nvSpPr>
          <p:cNvPr id="71684"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55F5AA2F-A4A0-4058-9BE9-E574DEC07121}" type="slidenum">
              <a:rPr lang="he-IL" altLang="he-IL" smtClean="0">
                <a:latin typeface="Arial" pitchFamily="34" charset="0"/>
              </a:rPr>
              <a:pPr eaLnBrk="1" hangingPunct="1">
                <a:spcBef>
                  <a:spcPct val="0"/>
                </a:spcBef>
              </a:pPr>
              <a:t>1</a:t>
            </a:fld>
            <a:endParaRPr lang="he-IL" altLang="he-IL"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he-IL" altLang="he-IL" smtClean="0"/>
              <a:t> </a:t>
            </a:r>
          </a:p>
        </p:txBody>
      </p:sp>
      <p:sp>
        <p:nvSpPr>
          <p:cNvPr id="72708"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DE53C36F-0F12-4A46-AB67-9523439CFFB7}" type="slidenum">
              <a:rPr lang="he-IL" altLang="he-IL" smtClean="0">
                <a:latin typeface="Arial" pitchFamily="34" charset="0"/>
              </a:rPr>
              <a:pPr eaLnBrk="1" hangingPunct="1">
                <a:spcBef>
                  <a:spcPct val="0"/>
                </a:spcBef>
              </a:pPr>
              <a:t>2</a:t>
            </a:fld>
            <a:endParaRPr lang="he-IL" altLang="he-IL"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he-IL" altLang="he-IL" smtClean="0"/>
              <a:t> </a:t>
            </a:r>
          </a:p>
        </p:txBody>
      </p:sp>
      <p:sp>
        <p:nvSpPr>
          <p:cNvPr id="83972"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1DC6B05A-4197-4BD3-8086-0F71EEBB41D9}" type="slidenum">
              <a:rPr lang="he-IL" altLang="he-IL" smtClean="0">
                <a:solidFill>
                  <a:srgbClr val="000000"/>
                </a:solidFill>
                <a:latin typeface="Arial" pitchFamily="34" charset="0"/>
              </a:rPr>
              <a:pPr eaLnBrk="1" hangingPunct="1">
                <a:spcBef>
                  <a:spcPct val="0"/>
                </a:spcBef>
              </a:pPr>
              <a:t>29</a:t>
            </a:fld>
            <a:endParaRPr lang="he-IL" altLang="he-IL" smtClean="0">
              <a:solidFill>
                <a:srgbClr val="000000"/>
              </a:solidFill>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he-IL" altLang="he-IL" smtClean="0"/>
              <a:t> </a:t>
            </a:r>
          </a:p>
        </p:txBody>
      </p:sp>
      <p:sp>
        <p:nvSpPr>
          <p:cNvPr id="84996"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B542CEAB-099A-46B3-BA96-58117423D172}" type="slidenum">
              <a:rPr lang="he-IL" altLang="he-IL" smtClean="0">
                <a:solidFill>
                  <a:srgbClr val="000000"/>
                </a:solidFill>
                <a:latin typeface="Arial" pitchFamily="34" charset="0"/>
              </a:rPr>
              <a:pPr eaLnBrk="1" hangingPunct="1">
                <a:spcBef>
                  <a:spcPct val="0"/>
                </a:spcBef>
              </a:pPr>
              <a:t>30</a:t>
            </a:fld>
            <a:endParaRPr lang="he-IL" altLang="he-IL" smtClean="0">
              <a:solidFill>
                <a:srgbClr val="000000"/>
              </a:solidFill>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he-IL" altLang="he-IL" smtClean="0"/>
              <a:t> </a:t>
            </a:r>
          </a:p>
        </p:txBody>
      </p:sp>
      <p:sp>
        <p:nvSpPr>
          <p:cNvPr id="86020"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A7E6A830-1B52-4EA2-9F71-C7A6835E11D8}" type="slidenum">
              <a:rPr lang="he-IL" altLang="he-IL" smtClean="0">
                <a:solidFill>
                  <a:srgbClr val="000000"/>
                </a:solidFill>
                <a:latin typeface="Arial" pitchFamily="34" charset="0"/>
              </a:rPr>
              <a:pPr eaLnBrk="1" hangingPunct="1">
                <a:spcBef>
                  <a:spcPct val="0"/>
                </a:spcBef>
              </a:pPr>
              <a:t>31</a:t>
            </a:fld>
            <a:endParaRPr lang="he-IL" altLang="he-IL" smtClean="0">
              <a:solidFill>
                <a:srgbClr val="000000"/>
              </a:solidFill>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he-IL" altLang="he-IL" smtClean="0"/>
              <a:t> </a:t>
            </a:r>
          </a:p>
        </p:txBody>
      </p:sp>
      <p:sp>
        <p:nvSpPr>
          <p:cNvPr id="87044"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B40D7079-CBBB-494A-8DEB-B786615075E3}" type="slidenum">
              <a:rPr lang="he-IL" altLang="he-IL" smtClean="0">
                <a:solidFill>
                  <a:srgbClr val="000000"/>
                </a:solidFill>
                <a:latin typeface="Arial" pitchFamily="34" charset="0"/>
              </a:rPr>
              <a:pPr eaLnBrk="1" hangingPunct="1">
                <a:spcBef>
                  <a:spcPct val="0"/>
                </a:spcBef>
              </a:pPr>
              <a:t>32</a:t>
            </a:fld>
            <a:endParaRPr lang="he-IL" altLang="he-IL" smtClean="0">
              <a:solidFill>
                <a:srgbClr val="000000"/>
              </a:solidFill>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he-IL" altLang="he-IL" smtClean="0"/>
              <a:t> </a:t>
            </a:r>
          </a:p>
        </p:txBody>
      </p:sp>
      <p:sp>
        <p:nvSpPr>
          <p:cNvPr id="87044"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B40D7079-CBBB-494A-8DEB-B786615075E3}" type="slidenum">
              <a:rPr lang="he-IL" altLang="he-IL" smtClean="0">
                <a:solidFill>
                  <a:srgbClr val="000000"/>
                </a:solidFill>
                <a:latin typeface="Arial" pitchFamily="34" charset="0"/>
              </a:rPr>
              <a:pPr eaLnBrk="1" hangingPunct="1">
                <a:spcBef>
                  <a:spcPct val="0"/>
                </a:spcBef>
              </a:pPr>
              <a:t>33</a:t>
            </a:fld>
            <a:endParaRPr lang="he-IL" altLang="he-IL" smtClean="0">
              <a:solidFill>
                <a:srgbClr val="000000"/>
              </a:solidFill>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e-IL" altLang="he-IL" smtClean="0"/>
          </a:p>
        </p:txBody>
      </p:sp>
      <p:sp>
        <p:nvSpPr>
          <p:cNvPr id="75780"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CA9E65A8-C923-426F-8AFE-66FE38002966}" type="slidenum">
              <a:rPr lang="he-IL" altLang="he-IL" smtClean="0">
                <a:solidFill>
                  <a:srgbClr val="000000"/>
                </a:solidFill>
                <a:latin typeface="Arial" pitchFamily="34" charset="0"/>
              </a:rPr>
              <a:pPr eaLnBrk="1" hangingPunct="1">
                <a:spcBef>
                  <a:spcPct val="0"/>
                </a:spcBef>
              </a:pPr>
              <a:t>39</a:t>
            </a:fld>
            <a:endParaRPr lang="he-IL" altLang="he-IL" smtClean="0">
              <a:solidFill>
                <a:srgbClr val="000000"/>
              </a:solidFill>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פריסה מותאמת אישית">
    <p:spTree>
      <p:nvGrpSpPr>
        <p:cNvPr id="1" name=""/>
        <p:cNvGrpSpPr/>
        <p:nvPr/>
      </p:nvGrpSpPr>
      <p:grpSpPr>
        <a:xfrm>
          <a:off x="0" y="0"/>
          <a:ext cx="0" cy="0"/>
          <a:chOff x="0" y="0"/>
          <a:chExt cx="0" cy="0"/>
        </a:xfrm>
      </p:grpSpPr>
      <p:sp>
        <p:nvSpPr>
          <p:cNvPr id="3" name="אליפסה 4"/>
          <p:cNvSpPr/>
          <p:nvPr userDrawn="1"/>
        </p:nvSpPr>
        <p:spPr>
          <a:xfrm>
            <a:off x="3857620" y="347642"/>
            <a:ext cx="4786346" cy="4795870"/>
          </a:xfrm>
          <a:prstGeom prst="ellipse">
            <a:avLst/>
          </a:prstGeom>
          <a:solidFill>
            <a:srgbClr val="326E82">
              <a:alpha val="52000"/>
            </a:srgbClr>
          </a:solidFill>
          <a:ln>
            <a:noFill/>
          </a:ln>
          <a:effectLst>
            <a:softEdge rad="635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4" name="מלבן מעוגל 2"/>
          <p:cNvSpPr/>
          <p:nvPr userDrawn="1"/>
        </p:nvSpPr>
        <p:spPr>
          <a:xfrm>
            <a:off x="1071538" y="2714620"/>
            <a:ext cx="4857784" cy="3214710"/>
          </a:xfrm>
          <a:prstGeom prst="roundRect">
            <a:avLst/>
          </a:prstGeom>
          <a:blipFill dpi="0" rotWithShape="1">
            <a:blip r:embed="rId2" cstate="print">
              <a:alphaModFix amt="70000"/>
            </a:blip>
            <a:srcRect/>
            <a:tile tx="0" ty="0" sx="100000" sy="100000" flip="none" algn="tl"/>
          </a:blipFill>
          <a:ln>
            <a:noFill/>
          </a:ln>
          <a:effectLst>
            <a:softEdge rad="635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אליפסה 3"/>
          <p:cNvSpPr/>
          <p:nvPr userDrawn="1"/>
        </p:nvSpPr>
        <p:spPr>
          <a:xfrm>
            <a:off x="3857620" y="500042"/>
            <a:ext cx="4500594" cy="4572032"/>
          </a:xfrm>
          <a:prstGeom prst="ellipse">
            <a:avLst/>
          </a:prstGeom>
          <a:blipFill dpi="0" rotWithShape="1">
            <a:blip r:embed="rId2" cstate="print">
              <a:alphaModFix amt="50000"/>
            </a:blip>
            <a:srcRect/>
            <a:tile tx="0" ty="0" sx="100000" sy="100000" flip="none" algn="tl"/>
          </a:blipFill>
          <a:ln>
            <a:noFill/>
          </a:ln>
          <a:effectLst>
            <a:softEdge rad="635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2" name="כותרת 1"/>
          <p:cNvSpPr>
            <a:spLocks noGrp="1"/>
          </p:cNvSpPr>
          <p:nvPr>
            <p:ph type="title"/>
          </p:nvPr>
        </p:nvSpPr>
        <p:spPr>
          <a:xfrm>
            <a:off x="357158" y="1214422"/>
            <a:ext cx="8229600" cy="2714644"/>
          </a:xfrm>
        </p:spPr>
        <p:txBody>
          <a:bodyPr/>
          <a:lstStyle/>
          <a:p>
            <a:r>
              <a:rPr lang="he-IL" smtClean="0"/>
              <a:t>לחץ כדי לערוך סגנון כותרת של תבנית בסיס</a:t>
            </a:r>
            <a:endParaRPr lang="he-IL"/>
          </a:p>
        </p:txBody>
      </p:sp>
    </p:spTree>
    <p:extLst>
      <p:ext uri="{BB962C8B-B14F-4D97-AF65-F5344CB8AC3E}">
        <p14:creationId xmlns:p14="http://schemas.microsoft.com/office/powerpoint/2010/main" val="3926904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שקופית כותרת">
    <p:spTree>
      <p:nvGrpSpPr>
        <p:cNvPr id="1" name=""/>
        <p:cNvGrpSpPr/>
        <p:nvPr/>
      </p:nvGrpSpPr>
      <p:grpSpPr>
        <a:xfrm>
          <a:off x="0" y="0"/>
          <a:ext cx="0" cy="0"/>
          <a:chOff x="0" y="0"/>
          <a:chExt cx="0" cy="0"/>
        </a:xfrm>
      </p:grpSpPr>
      <p:pic>
        <p:nvPicPr>
          <p:cNvPr id="2" name="תמונה 6" descr="logo-heb-smal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אליפסה 14"/>
          <p:cNvSpPr/>
          <p:nvPr userDrawn="1"/>
        </p:nvSpPr>
        <p:spPr>
          <a:xfrm>
            <a:off x="8715404" y="71438"/>
            <a:ext cx="357190" cy="357166"/>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
        <p:nvSpPr>
          <p:cNvPr id="4" name="מלבן מעוגל 15"/>
          <p:cNvSpPr/>
          <p:nvPr userDrawn="1"/>
        </p:nvSpPr>
        <p:spPr>
          <a:xfrm>
            <a:off x="8786813" y="500063"/>
            <a:ext cx="214312"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Tree>
    <p:extLst>
      <p:ext uri="{BB962C8B-B14F-4D97-AF65-F5344CB8AC3E}">
        <p14:creationId xmlns:p14="http://schemas.microsoft.com/office/powerpoint/2010/main" val="294206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שקופית כותרת">
    <p:spTree>
      <p:nvGrpSpPr>
        <p:cNvPr id="1" name=""/>
        <p:cNvGrpSpPr/>
        <p:nvPr/>
      </p:nvGrpSpPr>
      <p:grpSpPr>
        <a:xfrm>
          <a:off x="0" y="0"/>
          <a:ext cx="0" cy="0"/>
          <a:chOff x="0" y="0"/>
          <a:chExt cx="0" cy="0"/>
        </a:xfrm>
      </p:grpSpPr>
      <p:pic>
        <p:nvPicPr>
          <p:cNvPr id="4" name="תמונה 6" descr="logo-heb-smal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אליפסה 14"/>
          <p:cNvSpPr/>
          <p:nvPr userDrawn="1"/>
        </p:nvSpPr>
        <p:spPr>
          <a:xfrm>
            <a:off x="8715404" y="71438"/>
            <a:ext cx="357190" cy="357166"/>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
        <p:nvSpPr>
          <p:cNvPr id="7" name="מלבן מעוגל 15"/>
          <p:cNvSpPr/>
          <p:nvPr userDrawn="1"/>
        </p:nvSpPr>
        <p:spPr>
          <a:xfrm>
            <a:off x="8786813" y="500063"/>
            <a:ext cx="214312"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cxnSp>
        <p:nvCxnSpPr>
          <p:cNvPr id="8" name="מחבר ישר 9"/>
          <p:cNvCxnSpPr/>
          <p:nvPr userDrawn="1"/>
        </p:nvCxnSpPr>
        <p:spPr>
          <a:xfrm rot="10800000">
            <a:off x="142875" y="857250"/>
            <a:ext cx="85725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מחבר ישר 16"/>
          <p:cNvCxnSpPr/>
          <p:nvPr userDrawn="1"/>
        </p:nvCxnSpPr>
        <p:spPr>
          <a:xfrm rot="5400000">
            <a:off x="-2286000" y="2857501"/>
            <a:ext cx="5286375" cy="0"/>
          </a:xfrm>
          <a:prstGeom prst="line">
            <a:avLst/>
          </a:prstGeom>
          <a:ln>
            <a:solidFill>
              <a:srgbClr val="326E82"/>
            </a:solidFill>
          </a:ln>
        </p:spPr>
        <p:style>
          <a:lnRef idx="1">
            <a:schemeClr val="accent1"/>
          </a:lnRef>
          <a:fillRef idx="0">
            <a:schemeClr val="accent1"/>
          </a:fillRef>
          <a:effectRef idx="0">
            <a:schemeClr val="accent1"/>
          </a:effectRef>
          <a:fontRef idx="minor">
            <a:schemeClr val="tx1"/>
          </a:fontRef>
        </p:style>
      </p:cxnSp>
      <p:sp>
        <p:nvSpPr>
          <p:cNvPr id="6" name="מציין מיקום של כותרת 1"/>
          <p:cNvSpPr>
            <a:spLocks noGrp="1"/>
          </p:cNvSpPr>
          <p:nvPr>
            <p:ph type="title"/>
          </p:nvPr>
        </p:nvSpPr>
        <p:spPr>
          <a:xfrm>
            <a:off x="457200" y="0"/>
            <a:ext cx="8229600" cy="857232"/>
          </a:xfrm>
          <a:prstGeom prst="rect">
            <a:avLst/>
          </a:prstGeom>
        </p:spPr>
        <p:txBody>
          <a:bodyPr rtlCol="1">
            <a:normAutofit/>
          </a:bodyPr>
          <a:lstStyle/>
          <a:p>
            <a:r>
              <a:rPr lang="he-IL" dirty="0" smtClean="0"/>
              <a:t>לחץ כדי לערוך סגנון כותרת של תבנית בסיס</a:t>
            </a:r>
            <a:endParaRPr lang="he-IL" dirty="0"/>
          </a:p>
        </p:txBody>
      </p:sp>
      <p:sp>
        <p:nvSpPr>
          <p:cNvPr id="9" name="מציין מיקום טקסט 2"/>
          <p:cNvSpPr>
            <a:spLocks noGrp="1"/>
          </p:cNvSpPr>
          <p:nvPr>
            <p:ph idx="1"/>
          </p:nvPr>
        </p:nvSpPr>
        <p:spPr>
          <a:xfrm>
            <a:off x="428596" y="1000108"/>
            <a:ext cx="8229600" cy="5000660"/>
          </a:xfrm>
          <a:prstGeom prst="rect">
            <a:avLst/>
          </a:prstGeom>
        </p:spPr>
        <p:txBody>
          <a:bodyPr rtlCol="1">
            <a:normAutofit/>
          </a:body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Tree>
    <p:extLst>
      <p:ext uri="{BB962C8B-B14F-4D97-AF65-F5344CB8AC3E}">
        <p14:creationId xmlns:p14="http://schemas.microsoft.com/office/powerpoint/2010/main" val="3154786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שקופית כותרת">
    <p:spTree>
      <p:nvGrpSpPr>
        <p:cNvPr id="1" name=""/>
        <p:cNvGrpSpPr/>
        <p:nvPr/>
      </p:nvGrpSpPr>
      <p:grpSpPr>
        <a:xfrm>
          <a:off x="0" y="0"/>
          <a:ext cx="0" cy="0"/>
          <a:chOff x="0" y="0"/>
          <a:chExt cx="0" cy="0"/>
        </a:xfrm>
      </p:grpSpPr>
      <p:pic>
        <p:nvPicPr>
          <p:cNvPr id="4" name="תמונה 6" descr="logo-heb-smal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אליפסה 14"/>
          <p:cNvSpPr/>
          <p:nvPr userDrawn="1"/>
        </p:nvSpPr>
        <p:spPr>
          <a:xfrm>
            <a:off x="8715404" y="71438"/>
            <a:ext cx="357190" cy="357166"/>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
        <p:nvSpPr>
          <p:cNvPr id="7" name="מלבן מעוגל 15"/>
          <p:cNvSpPr/>
          <p:nvPr userDrawn="1"/>
        </p:nvSpPr>
        <p:spPr>
          <a:xfrm>
            <a:off x="8786813" y="500063"/>
            <a:ext cx="214312"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cxnSp>
        <p:nvCxnSpPr>
          <p:cNvPr id="8" name="מחבר ישר 9"/>
          <p:cNvCxnSpPr/>
          <p:nvPr userDrawn="1"/>
        </p:nvCxnSpPr>
        <p:spPr>
          <a:xfrm rot="10800000">
            <a:off x="142875" y="857250"/>
            <a:ext cx="85725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מחבר ישר 16"/>
          <p:cNvCxnSpPr/>
          <p:nvPr userDrawn="1"/>
        </p:nvCxnSpPr>
        <p:spPr>
          <a:xfrm rot="5400000">
            <a:off x="-2286000" y="2857501"/>
            <a:ext cx="5286375" cy="0"/>
          </a:xfrm>
          <a:prstGeom prst="line">
            <a:avLst/>
          </a:prstGeom>
          <a:ln>
            <a:solidFill>
              <a:srgbClr val="326E82"/>
            </a:solidFill>
          </a:ln>
        </p:spPr>
        <p:style>
          <a:lnRef idx="1">
            <a:schemeClr val="accent1"/>
          </a:lnRef>
          <a:fillRef idx="0">
            <a:schemeClr val="accent1"/>
          </a:fillRef>
          <a:effectRef idx="0">
            <a:schemeClr val="accent1"/>
          </a:effectRef>
          <a:fontRef idx="minor">
            <a:schemeClr val="tx1"/>
          </a:fontRef>
        </p:style>
      </p:cxnSp>
      <p:sp>
        <p:nvSpPr>
          <p:cNvPr id="6" name="מציין מיקום של כותרת 1"/>
          <p:cNvSpPr>
            <a:spLocks noGrp="1"/>
          </p:cNvSpPr>
          <p:nvPr>
            <p:ph type="title"/>
          </p:nvPr>
        </p:nvSpPr>
        <p:spPr>
          <a:xfrm>
            <a:off x="457200" y="0"/>
            <a:ext cx="8229600" cy="857232"/>
          </a:xfrm>
          <a:prstGeom prst="rect">
            <a:avLst/>
          </a:prstGeom>
        </p:spPr>
        <p:txBody>
          <a:bodyPr rtlCol="1">
            <a:normAutofit/>
          </a:bodyPr>
          <a:lstStyle/>
          <a:p>
            <a:r>
              <a:rPr lang="he-IL" dirty="0" smtClean="0"/>
              <a:t>לחץ כדי לערוך סגנון כותרת של תבנית בסיס</a:t>
            </a:r>
            <a:endParaRPr lang="he-IL" dirty="0"/>
          </a:p>
        </p:txBody>
      </p:sp>
      <p:sp>
        <p:nvSpPr>
          <p:cNvPr id="9" name="מציין מיקום טקסט 2"/>
          <p:cNvSpPr>
            <a:spLocks noGrp="1"/>
          </p:cNvSpPr>
          <p:nvPr>
            <p:ph idx="1"/>
          </p:nvPr>
        </p:nvSpPr>
        <p:spPr>
          <a:xfrm>
            <a:off x="428596" y="1000108"/>
            <a:ext cx="8229600" cy="5000660"/>
          </a:xfrm>
          <a:prstGeom prst="rect">
            <a:avLst/>
          </a:prstGeom>
        </p:spPr>
        <p:txBody>
          <a:bodyPr rtlCol="1">
            <a:normAutofit/>
          </a:body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Tree>
    <p:extLst>
      <p:ext uri="{BB962C8B-B14F-4D97-AF65-F5344CB8AC3E}">
        <p14:creationId xmlns:p14="http://schemas.microsoft.com/office/powerpoint/2010/main" val="502362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שקופית כותרת">
    <p:spTree>
      <p:nvGrpSpPr>
        <p:cNvPr id="1" name=""/>
        <p:cNvGrpSpPr/>
        <p:nvPr/>
      </p:nvGrpSpPr>
      <p:grpSpPr>
        <a:xfrm>
          <a:off x="0" y="0"/>
          <a:ext cx="0" cy="0"/>
          <a:chOff x="0" y="0"/>
          <a:chExt cx="0" cy="0"/>
        </a:xfrm>
      </p:grpSpPr>
      <p:pic>
        <p:nvPicPr>
          <p:cNvPr id="2" name="תמונה 6" descr="logo-heb-smal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אליפסה 14"/>
          <p:cNvSpPr/>
          <p:nvPr userDrawn="1"/>
        </p:nvSpPr>
        <p:spPr>
          <a:xfrm>
            <a:off x="8715404" y="71438"/>
            <a:ext cx="357190" cy="357166"/>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
        <p:nvSpPr>
          <p:cNvPr id="4" name="מלבן מעוגל 15"/>
          <p:cNvSpPr/>
          <p:nvPr userDrawn="1"/>
        </p:nvSpPr>
        <p:spPr>
          <a:xfrm>
            <a:off x="8786813" y="500063"/>
            <a:ext cx="214312"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Tree>
    <p:extLst>
      <p:ext uri="{BB962C8B-B14F-4D97-AF65-F5344CB8AC3E}">
        <p14:creationId xmlns:p14="http://schemas.microsoft.com/office/powerpoint/2010/main" val="3404551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שקופית כותרת">
    <p:spTree>
      <p:nvGrpSpPr>
        <p:cNvPr id="1" name=""/>
        <p:cNvGrpSpPr/>
        <p:nvPr/>
      </p:nvGrpSpPr>
      <p:grpSpPr>
        <a:xfrm>
          <a:off x="0" y="0"/>
          <a:ext cx="0" cy="0"/>
          <a:chOff x="0" y="0"/>
          <a:chExt cx="0" cy="0"/>
        </a:xfrm>
      </p:grpSpPr>
      <p:pic>
        <p:nvPicPr>
          <p:cNvPr id="2" name="תמונה 6" descr="logo-heb-smal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אליפסה 14"/>
          <p:cNvSpPr/>
          <p:nvPr userDrawn="1"/>
        </p:nvSpPr>
        <p:spPr>
          <a:xfrm>
            <a:off x="8715404" y="71438"/>
            <a:ext cx="357190" cy="357166"/>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4" name="מלבן מעוגל 15"/>
          <p:cNvSpPr/>
          <p:nvPr userDrawn="1"/>
        </p:nvSpPr>
        <p:spPr>
          <a:xfrm>
            <a:off x="8786813" y="500063"/>
            <a:ext cx="214312"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Tree>
    <p:extLst>
      <p:ext uri="{BB962C8B-B14F-4D97-AF65-F5344CB8AC3E}">
        <p14:creationId xmlns:p14="http://schemas.microsoft.com/office/powerpoint/2010/main" val="3808566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שקופית כותרת">
    <p:spTree>
      <p:nvGrpSpPr>
        <p:cNvPr id="1" name=""/>
        <p:cNvGrpSpPr/>
        <p:nvPr/>
      </p:nvGrpSpPr>
      <p:grpSpPr>
        <a:xfrm>
          <a:off x="0" y="0"/>
          <a:ext cx="0" cy="0"/>
          <a:chOff x="0" y="0"/>
          <a:chExt cx="0" cy="0"/>
        </a:xfrm>
      </p:grpSpPr>
      <p:pic>
        <p:nvPicPr>
          <p:cNvPr id="4" name="תמונה 6" descr="logo-heb-smal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אליפסה 14"/>
          <p:cNvSpPr/>
          <p:nvPr userDrawn="1"/>
        </p:nvSpPr>
        <p:spPr>
          <a:xfrm>
            <a:off x="8715404" y="71438"/>
            <a:ext cx="357190" cy="357166"/>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7" name="מלבן מעוגל 15"/>
          <p:cNvSpPr/>
          <p:nvPr userDrawn="1"/>
        </p:nvSpPr>
        <p:spPr>
          <a:xfrm>
            <a:off x="8786813" y="500063"/>
            <a:ext cx="214312"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cxnSp>
        <p:nvCxnSpPr>
          <p:cNvPr id="8" name="מחבר ישר 9"/>
          <p:cNvCxnSpPr/>
          <p:nvPr userDrawn="1"/>
        </p:nvCxnSpPr>
        <p:spPr>
          <a:xfrm rot="10800000">
            <a:off x="142875" y="857250"/>
            <a:ext cx="85725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מחבר ישר 16"/>
          <p:cNvCxnSpPr/>
          <p:nvPr userDrawn="1"/>
        </p:nvCxnSpPr>
        <p:spPr>
          <a:xfrm rot="5400000">
            <a:off x="-2286000" y="2857501"/>
            <a:ext cx="5286375" cy="0"/>
          </a:xfrm>
          <a:prstGeom prst="line">
            <a:avLst/>
          </a:prstGeom>
          <a:ln>
            <a:solidFill>
              <a:srgbClr val="326E82"/>
            </a:solidFill>
          </a:ln>
        </p:spPr>
        <p:style>
          <a:lnRef idx="1">
            <a:schemeClr val="accent1"/>
          </a:lnRef>
          <a:fillRef idx="0">
            <a:schemeClr val="accent1"/>
          </a:fillRef>
          <a:effectRef idx="0">
            <a:schemeClr val="accent1"/>
          </a:effectRef>
          <a:fontRef idx="minor">
            <a:schemeClr val="tx1"/>
          </a:fontRef>
        </p:style>
      </p:cxnSp>
      <p:sp>
        <p:nvSpPr>
          <p:cNvPr id="6" name="מציין מיקום של כותרת 1"/>
          <p:cNvSpPr>
            <a:spLocks noGrp="1"/>
          </p:cNvSpPr>
          <p:nvPr>
            <p:ph type="title"/>
          </p:nvPr>
        </p:nvSpPr>
        <p:spPr>
          <a:xfrm>
            <a:off x="457200" y="0"/>
            <a:ext cx="8229600" cy="857232"/>
          </a:xfrm>
          <a:prstGeom prst="rect">
            <a:avLst/>
          </a:prstGeom>
        </p:spPr>
        <p:txBody>
          <a:bodyPr rtlCol="1">
            <a:normAutofit/>
          </a:bodyPr>
          <a:lstStyle/>
          <a:p>
            <a:r>
              <a:rPr lang="he-IL" dirty="0" smtClean="0"/>
              <a:t>לחץ כדי לערוך סגנון כותרת של תבנית בסיס</a:t>
            </a:r>
            <a:endParaRPr lang="he-IL" dirty="0"/>
          </a:p>
        </p:txBody>
      </p:sp>
      <p:sp>
        <p:nvSpPr>
          <p:cNvPr id="9" name="מציין מיקום טקסט 2"/>
          <p:cNvSpPr>
            <a:spLocks noGrp="1"/>
          </p:cNvSpPr>
          <p:nvPr>
            <p:ph idx="1"/>
          </p:nvPr>
        </p:nvSpPr>
        <p:spPr>
          <a:xfrm>
            <a:off x="428596" y="1000108"/>
            <a:ext cx="8229600" cy="5000660"/>
          </a:xfrm>
          <a:prstGeom prst="rect">
            <a:avLst/>
          </a:prstGeom>
        </p:spPr>
        <p:txBody>
          <a:bodyPr rtlCol="1">
            <a:normAutofit/>
          </a:body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Tree>
    <p:extLst>
      <p:ext uri="{BB962C8B-B14F-4D97-AF65-F5344CB8AC3E}">
        <p14:creationId xmlns:p14="http://schemas.microsoft.com/office/powerpoint/2010/main" val="4049073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שקופית כותרת">
    <p:spTree>
      <p:nvGrpSpPr>
        <p:cNvPr id="1" name=""/>
        <p:cNvGrpSpPr/>
        <p:nvPr/>
      </p:nvGrpSpPr>
      <p:grpSpPr>
        <a:xfrm>
          <a:off x="0" y="0"/>
          <a:ext cx="0" cy="0"/>
          <a:chOff x="0" y="0"/>
          <a:chExt cx="0" cy="0"/>
        </a:xfrm>
      </p:grpSpPr>
      <p:pic>
        <p:nvPicPr>
          <p:cNvPr id="4" name="תמונה 6" descr="logo-heb-smal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אליפסה 14"/>
          <p:cNvSpPr/>
          <p:nvPr userDrawn="1"/>
        </p:nvSpPr>
        <p:spPr>
          <a:xfrm>
            <a:off x="8715404" y="71438"/>
            <a:ext cx="357190" cy="357166"/>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7" name="מלבן מעוגל 15"/>
          <p:cNvSpPr/>
          <p:nvPr userDrawn="1"/>
        </p:nvSpPr>
        <p:spPr>
          <a:xfrm>
            <a:off x="8786813" y="500063"/>
            <a:ext cx="214312"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cxnSp>
        <p:nvCxnSpPr>
          <p:cNvPr id="8" name="מחבר ישר 9"/>
          <p:cNvCxnSpPr/>
          <p:nvPr userDrawn="1"/>
        </p:nvCxnSpPr>
        <p:spPr>
          <a:xfrm rot="10800000">
            <a:off x="142875" y="857250"/>
            <a:ext cx="85725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מחבר ישר 16"/>
          <p:cNvCxnSpPr/>
          <p:nvPr userDrawn="1"/>
        </p:nvCxnSpPr>
        <p:spPr>
          <a:xfrm rot="5400000">
            <a:off x="-2286000" y="2857501"/>
            <a:ext cx="5286375" cy="0"/>
          </a:xfrm>
          <a:prstGeom prst="line">
            <a:avLst/>
          </a:prstGeom>
          <a:ln>
            <a:solidFill>
              <a:srgbClr val="326E82"/>
            </a:solidFill>
          </a:ln>
        </p:spPr>
        <p:style>
          <a:lnRef idx="1">
            <a:schemeClr val="accent1"/>
          </a:lnRef>
          <a:fillRef idx="0">
            <a:schemeClr val="accent1"/>
          </a:fillRef>
          <a:effectRef idx="0">
            <a:schemeClr val="accent1"/>
          </a:effectRef>
          <a:fontRef idx="minor">
            <a:schemeClr val="tx1"/>
          </a:fontRef>
        </p:style>
      </p:cxnSp>
      <p:sp>
        <p:nvSpPr>
          <p:cNvPr id="6" name="מציין מיקום של כותרת 1"/>
          <p:cNvSpPr>
            <a:spLocks noGrp="1"/>
          </p:cNvSpPr>
          <p:nvPr>
            <p:ph type="title"/>
          </p:nvPr>
        </p:nvSpPr>
        <p:spPr>
          <a:xfrm>
            <a:off x="457200" y="0"/>
            <a:ext cx="8229600" cy="857232"/>
          </a:xfrm>
          <a:prstGeom prst="rect">
            <a:avLst/>
          </a:prstGeom>
        </p:spPr>
        <p:txBody>
          <a:bodyPr rtlCol="1">
            <a:normAutofit/>
          </a:bodyPr>
          <a:lstStyle/>
          <a:p>
            <a:r>
              <a:rPr lang="he-IL" dirty="0" smtClean="0"/>
              <a:t>לחץ כדי לערוך סגנון כותרת של תבנית בסיס</a:t>
            </a:r>
            <a:endParaRPr lang="he-IL" dirty="0"/>
          </a:p>
        </p:txBody>
      </p:sp>
      <p:sp>
        <p:nvSpPr>
          <p:cNvPr id="9" name="מציין מיקום טקסט 2"/>
          <p:cNvSpPr>
            <a:spLocks noGrp="1"/>
          </p:cNvSpPr>
          <p:nvPr>
            <p:ph idx="1"/>
          </p:nvPr>
        </p:nvSpPr>
        <p:spPr>
          <a:xfrm>
            <a:off x="428596" y="1000108"/>
            <a:ext cx="8229600" cy="5000660"/>
          </a:xfrm>
          <a:prstGeom prst="rect">
            <a:avLst/>
          </a:prstGeom>
        </p:spPr>
        <p:txBody>
          <a:bodyPr rtlCol="1">
            <a:normAutofit/>
          </a:body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Tree>
    <p:extLst>
      <p:ext uri="{BB962C8B-B14F-4D97-AF65-F5344CB8AC3E}">
        <p14:creationId xmlns:p14="http://schemas.microsoft.com/office/powerpoint/2010/main" val="2865995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שקופית כותרת">
    <p:spTree>
      <p:nvGrpSpPr>
        <p:cNvPr id="1" name=""/>
        <p:cNvGrpSpPr/>
        <p:nvPr/>
      </p:nvGrpSpPr>
      <p:grpSpPr>
        <a:xfrm>
          <a:off x="0" y="0"/>
          <a:ext cx="0" cy="0"/>
          <a:chOff x="0" y="0"/>
          <a:chExt cx="0" cy="0"/>
        </a:xfrm>
      </p:grpSpPr>
      <p:pic>
        <p:nvPicPr>
          <p:cNvPr id="4" name="תמונה 6" descr="logo-heb-smal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אליפסה 14"/>
          <p:cNvSpPr/>
          <p:nvPr userDrawn="1"/>
        </p:nvSpPr>
        <p:spPr>
          <a:xfrm>
            <a:off x="8715404" y="71438"/>
            <a:ext cx="357190" cy="357166"/>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
        <p:nvSpPr>
          <p:cNvPr id="7" name="מלבן מעוגל 15"/>
          <p:cNvSpPr/>
          <p:nvPr userDrawn="1"/>
        </p:nvSpPr>
        <p:spPr>
          <a:xfrm>
            <a:off x="8786813" y="500063"/>
            <a:ext cx="214312"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cxnSp>
        <p:nvCxnSpPr>
          <p:cNvPr id="8" name="מחבר ישר 9"/>
          <p:cNvCxnSpPr/>
          <p:nvPr userDrawn="1"/>
        </p:nvCxnSpPr>
        <p:spPr>
          <a:xfrm rot="10800000">
            <a:off x="142875" y="857250"/>
            <a:ext cx="85725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מחבר ישר 16"/>
          <p:cNvCxnSpPr/>
          <p:nvPr userDrawn="1"/>
        </p:nvCxnSpPr>
        <p:spPr>
          <a:xfrm rot="5400000">
            <a:off x="-2286000" y="2857501"/>
            <a:ext cx="5286375" cy="0"/>
          </a:xfrm>
          <a:prstGeom prst="line">
            <a:avLst/>
          </a:prstGeom>
          <a:ln>
            <a:solidFill>
              <a:srgbClr val="326E82"/>
            </a:solidFill>
          </a:ln>
        </p:spPr>
        <p:style>
          <a:lnRef idx="1">
            <a:schemeClr val="accent1"/>
          </a:lnRef>
          <a:fillRef idx="0">
            <a:schemeClr val="accent1"/>
          </a:fillRef>
          <a:effectRef idx="0">
            <a:schemeClr val="accent1"/>
          </a:effectRef>
          <a:fontRef idx="minor">
            <a:schemeClr val="tx1"/>
          </a:fontRef>
        </p:style>
      </p:cxnSp>
      <p:sp>
        <p:nvSpPr>
          <p:cNvPr id="6" name="מציין מיקום של כותרת 1"/>
          <p:cNvSpPr>
            <a:spLocks noGrp="1"/>
          </p:cNvSpPr>
          <p:nvPr>
            <p:ph type="title"/>
          </p:nvPr>
        </p:nvSpPr>
        <p:spPr>
          <a:xfrm>
            <a:off x="457200" y="0"/>
            <a:ext cx="8229600" cy="857232"/>
          </a:xfrm>
          <a:prstGeom prst="rect">
            <a:avLst/>
          </a:prstGeom>
        </p:spPr>
        <p:txBody>
          <a:bodyPr rtlCol="1">
            <a:normAutofit/>
          </a:bodyPr>
          <a:lstStyle/>
          <a:p>
            <a:r>
              <a:rPr lang="he-IL" dirty="0" smtClean="0"/>
              <a:t>לחץ כדי לערוך סגנון כותרת של תבנית בסיס</a:t>
            </a:r>
            <a:endParaRPr lang="he-IL" dirty="0"/>
          </a:p>
        </p:txBody>
      </p:sp>
      <p:sp>
        <p:nvSpPr>
          <p:cNvPr id="9" name="מציין מיקום טקסט 2"/>
          <p:cNvSpPr>
            <a:spLocks noGrp="1"/>
          </p:cNvSpPr>
          <p:nvPr>
            <p:ph idx="1"/>
          </p:nvPr>
        </p:nvSpPr>
        <p:spPr>
          <a:xfrm>
            <a:off x="428596" y="1000108"/>
            <a:ext cx="8229600" cy="5000660"/>
          </a:xfrm>
          <a:prstGeom prst="rect">
            <a:avLst/>
          </a:prstGeom>
        </p:spPr>
        <p:txBody>
          <a:bodyPr rtlCol="1">
            <a:normAutofit/>
          </a:body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Tree>
    <p:extLst>
      <p:ext uri="{BB962C8B-B14F-4D97-AF65-F5344CB8AC3E}">
        <p14:creationId xmlns:p14="http://schemas.microsoft.com/office/powerpoint/2010/main" val="829239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שקופית כותרת">
    <p:spTree>
      <p:nvGrpSpPr>
        <p:cNvPr id="1" name=""/>
        <p:cNvGrpSpPr/>
        <p:nvPr/>
      </p:nvGrpSpPr>
      <p:grpSpPr>
        <a:xfrm>
          <a:off x="0" y="0"/>
          <a:ext cx="0" cy="0"/>
          <a:chOff x="0" y="0"/>
          <a:chExt cx="0" cy="0"/>
        </a:xfrm>
      </p:grpSpPr>
      <p:pic>
        <p:nvPicPr>
          <p:cNvPr id="4" name="תמונה 6" descr="logo-heb-smal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אליפסה 14"/>
          <p:cNvSpPr/>
          <p:nvPr userDrawn="1"/>
        </p:nvSpPr>
        <p:spPr>
          <a:xfrm>
            <a:off x="8715404" y="71438"/>
            <a:ext cx="357190" cy="357166"/>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
        <p:nvSpPr>
          <p:cNvPr id="7" name="מלבן מעוגל 15"/>
          <p:cNvSpPr/>
          <p:nvPr userDrawn="1"/>
        </p:nvSpPr>
        <p:spPr>
          <a:xfrm>
            <a:off x="8786813" y="500063"/>
            <a:ext cx="214312"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cxnSp>
        <p:nvCxnSpPr>
          <p:cNvPr id="8" name="מחבר ישר 9"/>
          <p:cNvCxnSpPr/>
          <p:nvPr userDrawn="1"/>
        </p:nvCxnSpPr>
        <p:spPr>
          <a:xfrm rot="10800000">
            <a:off x="142875" y="857250"/>
            <a:ext cx="85725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מחבר ישר 16"/>
          <p:cNvCxnSpPr/>
          <p:nvPr userDrawn="1"/>
        </p:nvCxnSpPr>
        <p:spPr>
          <a:xfrm rot="5400000">
            <a:off x="-2286000" y="2857501"/>
            <a:ext cx="5286375" cy="0"/>
          </a:xfrm>
          <a:prstGeom prst="line">
            <a:avLst/>
          </a:prstGeom>
          <a:ln>
            <a:solidFill>
              <a:srgbClr val="326E82"/>
            </a:solidFill>
          </a:ln>
        </p:spPr>
        <p:style>
          <a:lnRef idx="1">
            <a:schemeClr val="accent1"/>
          </a:lnRef>
          <a:fillRef idx="0">
            <a:schemeClr val="accent1"/>
          </a:fillRef>
          <a:effectRef idx="0">
            <a:schemeClr val="accent1"/>
          </a:effectRef>
          <a:fontRef idx="minor">
            <a:schemeClr val="tx1"/>
          </a:fontRef>
        </p:style>
      </p:cxnSp>
      <p:sp>
        <p:nvSpPr>
          <p:cNvPr id="6" name="מציין מיקום של כותרת 1"/>
          <p:cNvSpPr>
            <a:spLocks noGrp="1"/>
          </p:cNvSpPr>
          <p:nvPr>
            <p:ph type="title"/>
          </p:nvPr>
        </p:nvSpPr>
        <p:spPr>
          <a:xfrm>
            <a:off x="457200" y="0"/>
            <a:ext cx="8229600" cy="857232"/>
          </a:xfrm>
          <a:prstGeom prst="rect">
            <a:avLst/>
          </a:prstGeom>
        </p:spPr>
        <p:txBody>
          <a:bodyPr rtlCol="1">
            <a:normAutofit/>
          </a:bodyPr>
          <a:lstStyle/>
          <a:p>
            <a:r>
              <a:rPr lang="he-IL" dirty="0" smtClean="0"/>
              <a:t>לחץ כדי לערוך סגנון כותרת של תבנית בסיס</a:t>
            </a:r>
            <a:endParaRPr lang="he-IL" dirty="0"/>
          </a:p>
        </p:txBody>
      </p:sp>
      <p:sp>
        <p:nvSpPr>
          <p:cNvPr id="9" name="מציין מיקום טקסט 2"/>
          <p:cNvSpPr>
            <a:spLocks noGrp="1"/>
          </p:cNvSpPr>
          <p:nvPr>
            <p:ph idx="1"/>
          </p:nvPr>
        </p:nvSpPr>
        <p:spPr>
          <a:xfrm>
            <a:off x="428596" y="1000108"/>
            <a:ext cx="8229600" cy="5000660"/>
          </a:xfrm>
          <a:prstGeom prst="rect">
            <a:avLst/>
          </a:prstGeom>
        </p:spPr>
        <p:txBody>
          <a:bodyPr rtlCol="1">
            <a:normAutofit/>
          </a:body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Tree>
    <p:extLst>
      <p:ext uri="{BB962C8B-B14F-4D97-AF65-F5344CB8AC3E}">
        <p14:creationId xmlns:p14="http://schemas.microsoft.com/office/powerpoint/2010/main" val="1413891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שקופית כותרת">
    <p:spTree>
      <p:nvGrpSpPr>
        <p:cNvPr id="1" name=""/>
        <p:cNvGrpSpPr/>
        <p:nvPr/>
      </p:nvGrpSpPr>
      <p:grpSpPr>
        <a:xfrm>
          <a:off x="0" y="0"/>
          <a:ext cx="0" cy="0"/>
          <a:chOff x="0" y="0"/>
          <a:chExt cx="0" cy="0"/>
        </a:xfrm>
      </p:grpSpPr>
      <p:pic>
        <p:nvPicPr>
          <p:cNvPr id="2" name="תמונה 6" descr="logo-heb-smal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אליפסה 14"/>
          <p:cNvSpPr/>
          <p:nvPr userDrawn="1"/>
        </p:nvSpPr>
        <p:spPr>
          <a:xfrm>
            <a:off x="8715404" y="71438"/>
            <a:ext cx="357190" cy="357166"/>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
        <p:nvSpPr>
          <p:cNvPr id="4" name="מלבן מעוגל 15"/>
          <p:cNvSpPr/>
          <p:nvPr userDrawn="1"/>
        </p:nvSpPr>
        <p:spPr>
          <a:xfrm>
            <a:off x="8786813" y="500063"/>
            <a:ext cx="214312"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Tree>
    <p:extLst>
      <p:ext uri="{BB962C8B-B14F-4D97-AF65-F5344CB8AC3E}">
        <p14:creationId xmlns:p14="http://schemas.microsoft.com/office/powerpoint/2010/main" val="4014188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שקופית כותרת">
    <p:spTree>
      <p:nvGrpSpPr>
        <p:cNvPr id="1" name=""/>
        <p:cNvGrpSpPr/>
        <p:nvPr/>
      </p:nvGrpSpPr>
      <p:grpSpPr>
        <a:xfrm>
          <a:off x="0" y="0"/>
          <a:ext cx="0" cy="0"/>
          <a:chOff x="0" y="0"/>
          <a:chExt cx="0" cy="0"/>
        </a:xfrm>
      </p:grpSpPr>
      <p:pic>
        <p:nvPicPr>
          <p:cNvPr id="4" name="תמונה 6" descr="logo-heb-smal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אליפסה 14"/>
          <p:cNvSpPr/>
          <p:nvPr userDrawn="1"/>
        </p:nvSpPr>
        <p:spPr>
          <a:xfrm>
            <a:off x="8715404" y="71438"/>
            <a:ext cx="357190" cy="357166"/>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
        <p:nvSpPr>
          <p:cNvPr id="7" name="מלבן מעוגל 15"/>
          <p:cNvSpPr/>
          <p:nvPr userDrawn="1"/>
        </p:nvSpPr>
        <p:spPr>
          <a:xfrm>
            <a:off x="8786813" y="500063"/>
            <a:ext cx="214312"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cxnSp>
        <p:nvCxnSpPr>
          <p:cNvPr id="8" name="מחבר ישר 9"/>
          <p:cNvCxnSpPr/>
          <p:nvPr userDrawn="1"/>
        </p:nvCxnSpPr>
        <p:spPr>
          <a:xfrm rot="10800000">
            <a:off x="142875" y="857250"/>
            <a:ext cx="85725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מחבר ישר 16"/>
          <p:cNvCxnSpPr/>
          <p:nvPr userDrawn="1"/>
        </p:nvCxnSpPr>
        <p:spPr>
          <a:xfrm rot="5400000">
            <a:off x="-2286000" y="2857501"/>
            <a:ext cx="5286375" cy="0"/>
          </a:xfrm>
          <a:prstGeom prst="line">
            <a:avLst/>
          </a:prstGeom>
          <a:ln>
            <a:solidFill>
              <a:srgbClr val="326E82"/>
            </a:solidFill>
          </a:ln>
        </p:spPr>
        <p:style>
          <a:lnRef idx="1">
            <a:schemeClr val="accent1"/>
          </a:lnRef>
          <a:fillRef idx="0">
            <a:schemeClr val="accent1"/>
          </a:fillRef>
          <a:effectRef idx="0">
            <a:schemeClr val="accent1"/>
          </a:effectRef>
          <a:fontRef idx="minor">
            <a:schemeClr val="tx1"/>
          </a:fontRef>
        </p:style>
      </p:cxnSp>
      <p:sp>
        <p:nvSpPr>
          <p:cNvPr id="6" name="מציין מיקום של כותרת 1"/>
          <p:cNvSpPr>
            <a:spLocks noGrp="1"/>
          </p:cNvSpPr>
          <p:nvPr>
            <p:ph type="title"/>
          </p:nvPr>
        </p:nvSpPr>
        <p:spPr>
          <a:xfrm>
            <a:off x="457200" y="0"/>
            <a:ext cx="8229600" cy="857232"/>
          </a:xfrm>
          <a:prstGeom prst="rect">
            <a:avLst/>
          </a:prstGeom>
        </p:spPr>
        <p:txBody>
          <a:bodyPr rtlCol="1">
            <a:normAutofit/>
          </a:bodyPr>
          <a:lstStyle/>
          <a:p>
            <a:r>
              <a:rPr lang="he-IL" dirty="0" smtClean="0"/>
              <a:t>לחץ כדי לערוך סגנון כותרת של תבנית בסיס</a:t>
            </a:r>
            <a:endParaRPr lang="he-IL" dirty="0"/>
          </a:p>
        </p:txBody>
      </p:sp>
      <p:sp>
        <p:nvSpPr>
          <p:cNvPr id="9" name="מציין מיקום טקסט 2"/>
          <p:cNvSpPr>
            <a:spLocks noGrp="1"/>
          </p:cNvSpPr>
          <p:nvPr>
            <p:ph idx="1"/>
          </p:nvPr>
        </p:nvSpPr>
        <p:spPr>
          <a:xfrm>
            <a:off x="428596" y="1000108"/>
            <a:ext cx="8229600" cy="5000660"/>
          </a:xfrm>
          <a:prstGeom prst="rect">
            <a:avLst/>
          </a:prstGeom>
        </p:spPr>
        <p:txBody>
          <a:bodyPr rtlCol="1">
            <a:normAutofit/>
          </a:body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Tree>
    <p:extLst>
      <p:ext uri="{BB962C8B-B14F-4D97-AF65-F5344CB8AC3E}">
        <p14:creationId xmlns:p14="http://schemas.microsoft.com/office/powerpoint/2010/main" val="1296958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שקופית כותרת">
    <p:spTree>
      <p:nvGrpSpPr>
        <p:cNvPr id="1" name=""/>
        <p:cNvGrpSpPr/>
        <p:nvPr/>
      </p:nvGrpSpPr>
      <p:grpSpPr>
        <a:xfrm>
          <a:off x="0" y="0"/>
          <a:ext cx="0" cy="0"/>
          <a:chOff x="0" y="0"/>
          <a:chExt cx="0" cy="0"/>
        </a:xfrm>
      </p:grpSpPr>
      <p:pic>
        <p:nvPicPr>
          <p:cNvPr id="4" name="תמונה 6" descr="logo-heb-smal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אליפסה 14"/>
          <p:cNvSpPr/>
          <p:nvPr userDrawn="1"/>
        </p:nvSpPr>
        <p:spPr>
          <a:xfrm>
            <a:off x="8715404" y="71438"/>
            <a:ext cx="357190" cy="357166"/>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
        <p:nvSpPr>
          <p:cNvPr id="7" name="מלבן מעוגל 15"/>
          <p:cNvSpPr/>
          <p:nvPr userDrawn="1"/>
        </p:nvSpPr>
        <p:spPr>
          <a:xfrm>
            <a:off x="8786813" y="500063"/>
            <a:ext cx="214312"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cxnSp>
        <p:nvCxnSpPr>
          <p:cNvPr id="8" name="מחבר ישר 9"/>
          <p:cNvCxnSpPr/>
          <p:nvPr userDrawn="1"/>
        </p:nvCxnSpPr>
        <p:spPr>
          <a:xfrm rot="10800000">
            <a:off x="142875" y="857250"/>
            <a:ext cx="85725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מחבר ישר 16"/>
          <p:cNvCxnSpPr/>
          <p:nvPr userDrawn="1"/>
        </p:nvCxnSpPr>
        <p:spPr>
          <a:xfrm rot="5400000">
            <a:off x="-2286000" y="2857501"/>
            <a:ext cx="5286375" cy="0"/>
          </a:xfrm>
          <a:prstGeom prst="line">
            <a:avLst/>
          </a:prstGeom>
          <a:ln>
            <a:solidFill>
              <a:srgbClr val="326E82"/>
            </a:solidFill>
          </a:ln>
        </p:spPr>
        <p:style>
          <a:lnRef idx="1">
            <a:schemeClr val="accent1"/>
          </a:lnRef>
          <a:fillRef idx="0">
            <a:schemeClr val="accent1"/>
          </a:fillRef>
          <a:effectRef idx="0">
            <a:schemeClr val="accent1"/>
          </a:effectRef>
          <a:fontRef idx="minor">
            <a:schemeClr val="tx1"/>
          </a:fontRef>
        </p:style>
      </p:cxnSp>
      <p:sp>
        <p:nvSpPr>
          <p:cNvPr id="6" name="מציין מיקום של כותרת 1"/>
          <p:cNvSpPr>
            <a:spLocks noGrp="1"/>
          </p:cNvSpPr>
          <p:nvPr>
            <p:ph type="title"/>
          </p:nvPr>
        </p:nvSpPr>
        <p:spPr>
          <a:xfrm>
            <a:off x="457200" y="0"/>
            <a:ext cx="8229600" cy="857232"/>
          </a:xfrm>
          <a:prstGeom prst="rect">
            <a:avLst/>
          </a:prstGeom>
        </p:spPr>
        <p:txBody>
          <a:bodyPr rtlCol="1">
            <a:normAutofit/>
          </a:bodyPr>
          <a:lstStyle/>
          <a:p>
            <a:r>
              <a:rPr lang="he-IL" dirty="0" smtClean="0"/>
              <a:t>לחץ כדי לערוך סגנון כותרת של תבנית בסיס</a:t>
            </a:r>
            <a:endParaRPr lang="he-IL" dirty="0"/>
          </a:p>
        </p:txBody>
      </p:sp>
      <p:sp>
        <p:nvSpPr>
          <p:cNvPr id="9" name="מציין מיקום טקסט 2"/>
          <p:cNvSpPr>
            <a:spLocks noGrp="1"/>
          </p:cNvSpPr>
          <p:nvPr>
            <p:ph idx="1"/>
          </p:nvPr>
        </p:nvSpPr>
        <p:spPr>
          <a:xfrm>
            <a:off x="428596" y="1000108"/>
            <a:ext cx="8229600" cy="5000660"/>
          </a:xfrm>
          <a:prstGeom prst="rect">
            <a:avLst/>
          </a:prstGeom>
        </p:spPr>
        <p:txBody>
          <a:bodyPr rtlCol="1">
            <a:normAutofit/>
          </a:body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Tree>
    <p:extLst>
      <p:ext uri="{BB962C8B-B14F-4D97-AF65-F5344CB8AC3E}">
        <p14:creationId xmlns:p14="http://schemas.microsoft.com/office/powerpoint/2010/main" val="2103901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image" Target="../media/image1.png"/><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אליפסה 17"/>
          <p:cNvSpPr/>
          <p:nvPr userDrawn="1"/>
        </p:nvSpPr>
        <p:spPr>
          <a:xfrm>
            <a:off x="3857620" y="347642"/>
            <a:ext cx="4786346" cy="4795870"/>
          </a:xfrm>
          <a:prstGeom prst="ellipse">
            <a:avLst/>
          </a:prstGeom>
          <a:solidFill>
            <a:srgbClr val="326E82">
              <a:alpha val="52000"/>
            </a:srgbClr>
          </a:solidFill>
          <a:ln>
            <a:noFill/>
          </a:ln>
          <a:effectLst>
            <a:softEdge rad="635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029" name="תמונה 6" descr="logo-heb-small"/>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מציין מיקום של כותרת 1"/>
          <p:cNvSpPr>
            <a:spLocks noGrp="1"/>
          </p:cNvSpPr>
          <p:nvPr>
            <p:ph type="title"/>
          </p:nvPr>
        </p:nvSpPr>
        <p:spPr bwMode="auto">
          <a:xfrm>
            <a:off x="428625" y="2071688"/>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altLang="he-IL" smtClean="0"/>
              <a:t>לחץ כדי לערוך סגנון כותרת של תבנית בסיס</a:t>
            </a:r>
          </a:p>
        </p:txBody>
      </p:sp>
      <p:sp>
        <p:nvSpPr>
          <p:cNvPr id="9" name="אליפסה 8"/>
          <p:cNvSpPr/>
          <p:nvPr userDrawn="1"/>
        </p:nvSpPr>
        <p:spPr>
          <a:xfrm>
            <a:off x="8696742" y="9331"/>
            <a:ext cx="428628" cy="428604"/>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10" name="מלבן מעוגל 9"/>
          <p:cNvSpPr/>
          <p:nvPr userDrawn="1"/>
        </p:nvSpPr>
        <p:spPr>
          <a:xfrm>
            <a:off x="8715375" y="500063"/>
            <a:ext cx="357188"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cxnSp>
        <p:nvCxnSpPr>
          <p:cNvPr id="8" name="מחבר ישר 7"/>
          <p:cNvCxnSpPr/>
          <p:nvPr userDrawn="1"/>
        </p:nvCxnSpPr>
        <p:spPr>
          <a:xfrm rot="10800000">
            <a:off x="142875" y="6572250"/>
            <a:ext cx="9001125"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6" name="מלבן מעוגל 15"/>
          <p:cNvSpPr/>
          <p:nvPr userDrawn="1"/>
        </p:nvSpPr>
        <p:spPr>
          <a:xfrm>
            <a:off x="1071538" y="2714620"/>
            <a:ext cx="4857784" cy="3214710"/>
          </a:xfrm>
          <a:prstGeom prst="roundRect">
            <a:avLst/>
          </a:prstGeom>
          <a:blipFill dpi="0" rotWithShape="1">
            <a:blip r:embed="rId5" cstate="print">
              <a:alphaModFix amt="70000"/>
            </a:blip>
            <a:srcRect/>
            <a:tile tx="0" ty="0" sx="100000" sy="100000" flip="none" algn="tl"/>
          </a:blipFill>
          <a:ln>
            <a:noFill/>
          </a:ln>
          <a:effectLst>
            <a:softEdge rad="635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17" name="אליפסה 16"/>
          <p:cNvSpPr/>
          <p:nvPr userDrawn="1"/>
        </p:nvSpPr>
        <p:spPr>
          <a:xfrm>
            <a:off x="4000496" y="571480"/>
            <a:ext cx="4500594" cy="4572032"/>
          </a:xfrm>
          <a:prstGeom prst="ellipse">
            <a:avLst/>
          </a:prstGeom>
          <a:blipFill dpi="0" rotWithShape="1">
            <a:blip r:embed="rId5" cstate="print">
              <a:alphaModFix amt="50000"/>
            </a:blip>
            <a:srcRect/>
            <a:tile tx="0" ty="0" sx="100000" sy="100000" flip="none" algn="tl"/>
          </a:blipFill>
          <a:ln>
            <a:noFill/>
          </a:ln>
          <a:effectLst>
            <a:softEdge rad="635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Tree>
  </p:cSld>
  <p:clrMap bg1="lt1" tx1="dk1" bg2="lt2" tx2="dk2" accent1="accent1" accent2="accent2" accent3="accent3" accent4="accent4" accent5="accent5" accent6="accent6" hlink="hlink" folHlink="folHlink"/>
  <p:sldLayoutIdLst>
    <p:sldLayoutId id="2147484143" r:id="rId1"/>
    <p:sldLayoutId id="2147484144" r:id="rId2"/>
  </p:sldLayoutIdLst>
  <p:txStyles>
    <p:titleStyle>
      <a:lvl1pPr algn="ctr" rtl="1" eaLnBrk="0" fontAlgn="base" hangingPunct="0">
        <a:spcBef>
          <a:spcPct val="0"/>
        </a:spcBef>
        <a:spcAft>
          <a:spcPct val="0"/>
        </a:spcAft>
        <a:defRPr sz="3200" b="1" kern="1200">
          <a:solidFill>
            <a:srgbClr val="326E82"/>
          </a:solidFill>
          <a:latin typeface="+mj-lt"/>
          <a:ea typeface="+mj-ea"/>
          <a:cs typeface="+mn-cs"/>
        </a:defRPr>
      </a:lvl1pPr>
      <a:lvl2pPr algn="ctr" rtl="1" eaLnBrk="0" fontAlgn="base" hangingPunct="0">
        <a:spcBef>
          <a:spcPct val="0"/>
        </a:spcBef>
        <a:spcAft>
          <a:spcPct val="0"/>
        </a:spcAft>
        <a:defRPr sz="3200" b="1">
          <a:solidFill>
            <a:srgbClr val="326E82"/>
          </a:solidFill>
          <a:latin typeface="Calibri" pitchFamily="34" charset="0"/>
          <a:cs typeface="Arial" pitchFamily="34" charset="0"/>
        </a:defRPr>
      </a:lvl2pPr>
      <a:lvl3pPr algn="ctr" rtl="1" eaLnBrk="0" fontAlgn="base" hangingPunct="0">
        <a:spcBef>
          <a:spcPct val="0"/>
        </a:spcBef>
        <a:spcAft>
          <a:spcPct val="0"/>
        </a:spcAft>
        <a:defRPr sz="3200" b="1">
          <a:solidFill>
            <a:srgbClr val="326E82"/>
          </a:solidFill>
          <a:latin typeface="Calibri" pitchFamily="34" charset="0"/>
          <a:cs typeface="Arial" pitchFamily="34" charset="0"/>
        </a:defRPr>
      </a:lvl3pPr>
      <a:lvl4pPr algn="ctr" rtl="1" eaLnBrk="0" fontAlgn="base" hangingPunct="0">
        <a:spcBef>
          <a:spcPct val="0"/>
        </a:spcBef>
        <a:spcAft>
          <a:spcPct val="0"/>
        </a:spcAft>
        <a:defRPr sz="3200" b="1">
          <a:solidFill>
            <a:srgbClr val="326E82"/>
          </a:solidFill>
          <a:latin typeface="Calibri" pitchFamily="34" charset="0"/>
          <a:cs typeface="Arial" pitchFamily="34" charset="0"/>
        </a:defRPr>
      </a:lvl4pPr>
      <a:lvl5pPr algn="ctr" rtl="1" eaLnBrk="0" fontAlgn="base" hangingPunct="0">
        <a:spcBef>
          <a:spcPct val="0"/>
        </a:spcBef>
        <a:spcAft>
          <a:spcPct val="0"/>
        </a:spcAft>
        <a:defRPr sz="3200" b="1">
          <a:solidFill>
            <a:srgbClr val="326E82"/>
          </a:solidFill>
          <a:latin typeface="Calibri" pitchFamily="34" charset="0"/>
          <a:cs typeface="Arial" pitchFamily="34" charset="0"/>
        </a:defRPr>
      </a:lvl5pPr>
      <a:lvl6pPr marL="457200" algn="ctr" rtl="1" fontAlgn="base">
        <a:spcBef>
          <a:spcPct val="0"/>
        </a:spcBef>
        <a:spcAft>
          <a:spcPct val="0"/>
        </a:spcAft>
        <a:defRPr sz="3200" b="1">
          <a:solidFill>
            <a:srgbClr val="326E82"/>
          </a:solidFill>
          <a:latin typeface="Calibri" pitchFamily="34" charset="0"/>
          <a:cs typeface="Arial" pitchFamily="34" charset="0"/>
        </a:defRPr>
      </a:lvl6pPr>
      <a:lvl7pPr marL="914400" algn="ctr" rtl="1" fontAlgn="base">
        <a:spcBef>
          <a:spcPct val="0"/>
        </a:spcBef>
        <a:spcAft>
          <a:spcPct val="0"/>
        </a:spcAft>
        <a:defRPr sz="3200" b="1">
          <a:solidFill>
            <a:srgbClr val="326E82"/>
          </a:solidFill>
          <a:latin typeface="Calibri" pitchFamily="34" charset="0"/>
          <a:cs typeface="Arial" pitchFamily="34" charset="0"/>
        </a:defRPr>
      </a:lvl7pPr>
      <a:lvl8pPr marL="1371600" algn="ctr" rtl="1" fontAlgn="base">
        <a:spcBef>
          <a:spcPct val="0"/>
        </a:spcBef>
        <a:spcAft>
          <a:spcPct val="0"/>
        </a:spcAft>
        <a:defRPr sz="3200" b="1">
          <a:solidFill>
            <a:srgbClr val="326E82"/>
          </a:solidFill>
          <a:latin typeface="Calibri" pitchFamily="34" charset="0"/>
          <a:cs typeface="Arial" pitchFamily="34" charset="0"/>
        </a:defRPr>
      </a:lvl8pPr>
      <a:lvl9pPr marL="1828800" algn="ctr" rtl="1" fontAlgn="base">
        <a:spcBef>
          <a:spcPct val="0"/>
        </a:spcBef>
        <a:spcAft>
          <a:spcPct val="0"/>
        </a:spcAft>
        <a:defRPr sz="3200" b="1">
          <a:solidFill>
            <a:srgbClr val="326E82"/>
          </a:solidFill>
          <a:latin typeface="Calibri" pitchFamily="34" charset="0"/>
          <a:cs typeface="Arial" pitchFamily="34"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תמונה 6" descr="logo-heb-small"/>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מציין מיקום של כותרת 1"/>
          <p:cNvSpPr>
            <a:spLocks noGrp="1"/>
          </p:cNvSpPr>
          <p:nvPr>
            <p:ph type="title"/>
          </p:nvPr>
        </p:nvSpPr>
        <p:spPr bwMode="auto">
          <a:xfrm>
            <a:off x="457200" y="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altLang="he-IL" smtClean="0"/>
              <a:t>לחץ כדי לערוך סגנון כותרת של תבנית בסיס</a:t>
            </a:r>
          </a:p>
        </p:txBody>
      </p:sp>
      <p:sp>
        <p:nvSpPr>
          <p:cNvPr id="2052" name="מציין מיקום טקסט 2"/>
          <p:cNvSpPr>
            <a:spLocks noGrp="1"/>
          </p:cNvSpPr>
          <p:nvPr>
            <p:ph type="body" idx="1"/>
          </p:nvPr>
        </p:nvSpPr>
        <p:spPr bwMode="auto">
          <a:xfrm>
            <a:off x="457200" y="11430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smtClean="0"/>
              <a:t>לחץ כדי לערוך סגנונות טקסט של תבנית בסיס</a:t>
            </a:r>
          </a:p>
          <a:p>
            <a:pPr lvl="1"/>
            <a:r>
              <a:rPr lang="he-IL" altLang="he-IL" smtClean="0"/>
              <a:t>רמה שנייה</a:t>
            </a:r>
          </a:p>
          <a:p>
            <a:pPr lvl="2"/>
            <a:r>
              <a:rPr lang="he-IL" altLang="he-IL" smtClean="0"/>
              <a:t>רמה שלישית</a:t>
            </a:r>
          </a:p>
          <a:p>
            <a:pPr lvl="3"/>
            <a:r>
              <a:rPr lang="he-IL" altLang="he-IL" smtClean="0"/>
              <a:t>רמה רביעית</a:t>
            </a:r>
          </a:p>
          <a:p>
            <a:pPr lvl="4"/>
            <a:r>
              <a:rPr lang="he-IL" altLang="he-IL" smtClean="0"/>
              <a:t>רמה חמישית</a:t>
            </a:r>
          </a:p>
        </p:txBody>
      </p:sp>
      <p:sp>
        <p:nvSpPr>
          <p:cNvPr id="9" name="אליפסה 8"/>
          <p:cNvSpPr/>
          <p:nvPr userDrawn="1"/>
        </p:nvSpPr>
        <p:spPr>
          <a:xfrm>
            <a:off x="8696742" y="9331"/>
            <a:ext cx="428628" cy="428604"/>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10" name="מלבן מעוגל 9"/>
          <p:cNvSpPr/>
          <p:nvPr userDrawn="1"/>
        </p:nvSpPr>
        <p:spPr>
          <a:xfrm>
            <a:off x="8715375" y="500063"/>
            <a:ext cx="357188"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cxnSp>
        <p:nvCxnSpPr>
          <p:cNvPr id="8" name="מחבר ישר 7"/>
          <p:cNvCxnSpPr/>
          <p:nvPr userDrawn="1"/>
        </p:nvCxnSpPr>
        <p:spPr>
          <a:xfrm rot="10800000">
            <a:off x="142875" y="6572250"/>
            <a:ext cx="9001125"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מחבר ישר 10"/>
          <p:cNvCxnSpPr/>
          <p:nvPr userDrawn="1"/>
        </p:nvCxnSpPr>
        <p:spPr>
          <a:xfrm rot="10800000">
            <a:off x="142875" y="857250"/>
            <a:ext cx="85725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userDrawn="1"/>
        </p:nvCxnSpPr>
        <p:spPr>
          <a:xfrm rot="5400000">
            <a:off x="-2286000" y="2857501"/>
            <a:ext cx="5286375" cy="0"/>
          </a:xfrm>
          <a:prstGeom prst="line">
            <a:avLst/>
          </a:prstGeom>
          <a:ln>
            <a:solidFill>
              <a:srgbClr val="326E82"/>
            </a:solidFill>
          </a:ln>
        </p:spPr>
        <p:style>
          <a:lnRef idx="1">
            <a:schemeClr val="accent1"/>
          </a:lnRef>
          <a:fillRef idx="0">
            <a:schemeClr val="accent1"/>
          </a:fillRef>
          <a:effectRef idx="0">
            <a:schemeClr val="accent1"/>
          </a:effectRef>
          <a:fontRef idx="minor">
            <a:schemeClr val="tx1"/>
          </a:fontRef>
        </p:style>
      </p:cxnSp>
      <p:sp>
        <p:nvSpPr>
          <p:cNvPr id="13" name="אליפסה 12"/>
          <p:cNvSpPr/>
          <p:nvPr userDrawn="1"/>
        </p:nvSpPr>
        <p:spPr>
          <a:xfrm>
            <a:off x="8715404" y="71438"/>
            <a:ext cx="357190" cy="357166"/>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14" name="מלבן מעוגל 13"/>
          <p:cNvSpPr/>
          <p:nvPr userDrawn="1"/>
        </p:nvSpPr>
        <p:spPr>
          <a:xfrm>
            <a:off x="8786813" y="500063"/>
            <a:ext cx="214312"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Tree>
  </p:cSld>
  <p:clrMap bg1="lt1" tx1="dk1" bg2="lt2" tx2="dk2" accent1="accent1" accent2="accent2" accent3="accent3" accent4="accent4" accent5="accent5" accent6="accent6" hlink="hlink" folHlink="folHlink"/>
  <p:sldLayoutIdLst>
    <p:sldLayoutId id="2147484145" r:id="rId1"/>
    <p:sldLayoutId id="2147484146" r:id="rId2"/>
  </p:sldLayoutIdLst>
  <p:txStyles>
    <p:titleStyle>
      <a:lvl1pPr algn="ctr" rtl="1" eaLnBrk="0" fontAlgn="base" hangingPunct="0">
        <a:spcBef>
          <a:spcPct val="0"/>
        </a:spcBef>
        <a:spcAft>
          <a:spcPct val="0"/>
        </a:spcAft>
        <a:defRPr sz="3200" b="1" kern="1200">
          <a:solidFill>
            <a:srgbClr val="326E82"/>
          </a:solidFill>
          <a:latin typeface="+mj-lt"/>
          <a:ea typeface="+mj-ea"/>
          <a:cs typeface="+mn-cs"/>
        </a:defRPr>
      </a:lvl1pPr>
      <a:lvl2pPr algn="ctr" rtl="1" eaLnBrk="0" fontAlgn="base" hangingPunct="0">
        <a:spcBef>
          <a:spcPct val="0"/>
        </a:spcBef>
        <a:spcAft>
          <a:spcPct val="0"/>
        </a:spcAft>
        <a:defRPr sz="3200" b="1">
          <a:solidFill>
            <a:srgbClr val="326E82"/>
          </a:solidFill>
          <a:latin typeface="Calibri" pitchFamily="34" charset="0"/>
          <a:cs typeface="Arial" pitchFamily="34" charset="0"/>
        </a:defRPr>
      </a:lvl2pPr>
      <a:lvl3pPr algn="ctr" rtl="1" eaLnBrk="0" fontAlgn="base" hangingPunct="0">
        <a:spcBef>
          <a:spcPct val="0"/>
        </a:spcBef>
        <a:spcAft>
          <a:spcPct val="0"/>
        </a:spcAft>
        <a:defRPr sz="3200" b="1">
          <a:solidFill>
            <a:srgbClr val="326E82"/>
          </a:solidFill>
          <a:latin typeface="Calibri" pitchFamily="34" charset="0"/>
          <a:cs typeface="Arial" pitchFamily="34" charset="0"/>
        </a:defRPr>
      </a:lvl3pPr>
      <a:lvl4pPr algn="ctr" rtl="1" eaLnBrk="0" fontAlgn="base" hangingPunct="0">
        <a:spcBef>
          <a:spcPct val="0"/>
        </a:spcBef>
        <a:spcAft>
          <a:spcPct val="0"/>
        </a:spcAft>
        <a:defRPr sz="3200" b="1">
          <a:solidFill>
            <a:srgbClr val="326E82"/>
          </a:solidFill>
          <a:latin typeface="Calibri" pitchFamily="34" charset="0"/>
          <a:cs typeface="Arial" pitchFamily="34" charset="0"/>
        </a:defRPr>
      </a:lvl4pPr>
      <a:lvl5pPr algn="ctr" rtl="1" eaLnBrk="0" fontAlgn="base" hangingPunct="0">
        <a:spcBef>
          <a:spcPct val="0"/>
        </a:spcBef>
        <a:spcAft>
          <a:spcPct val="0"/>
        </a:spcAft>
        <a:defRPr sz="3200" b="1">
          <a:solidFill>
            <a:srgbClr val="326E82"/>
          </a:solidFill>
          <a:latin typeface="Calibri" pitchFamily="34" charset="0"/>
          <a:cs typeface="Arial" pitchFamily="34" charset="0"/>
        </a:defRPr>
      </a:lvl5pPr>
      <a:lvl6pPr marL="457200" algn="ctr" rtl="1" fontAlgn="base">
        <a:spcBef>
          <a:spcPct val="0"/>
        </a:spcBef>
        <a:spcAft>
          <a:spcPct val="0"/>
        </a:spcAft>
        <a:defRPr sz="3200" b="1">
          <a:solidFill>
            <a:srgbClr val="326E82"/>
          </a:solidFill>
          <a:latin typeface="Calibri" pitchFamily="34" charset="0"/>
          <a:cs typeface="Arial" pitchFamily="34" charset="0"/>
        </a:defRPr>
      </a:lvl6pPr>
      <a:lvl7pPr marL="914400" algn="ctr" rtl="1" fontAlgn="base">
        <a:spcBef>
          <a:spcPct val="0"/>
        </a:spcBef>
        <a:spcAft>
          <a:spcPct val="0"/>
        </a:spcAft>
        <a:defRPr sz="3200" b="1">
          <a:solidFill>
            <a:srgbClr val="326E82"/>
          </a:solidFill>
          <a:latin typeface="Calibri" pitchFamily="34" charset="0"/>
          <a:cs typeface="Arial" pitchFamily="34" charset="0"/>
        </a:defRPr>
      </a:lvl7pPr>
      <a:lvl8pPr marL="1371600" algn="ctr" rtl="1" fontAlgn="base">
        <a:spcBef>
          <a:spcPct val="0"/>
        </a:spcBef>
        <a:spcAft>
          <a:spcPct val="0"/>
        </a:spcAft>
        <a:defRPr sz="3200" b="1">
          <a:solidFill>
            <a:srgbClr val="326E82"/>
          </a:solidFill>
          <a:latin typeface="Calibri" pitchFamily="34" charset="0"/>
          <a:cs typeface="Arial" pitchFamily="34" charset="0"/>
        </a:defRPr>
      </a:lvl8pPr>
      <a:lvl9pPr marL="1828800" algn="ctr" rtl="1" fontAlgn="base">
        <a:spcBef>
          <a:spcPct val="0"/>
        </a:spcBef>
        <a:spcAft>
          <a:spcPct val="0"/>
        </a:spcAft>
        <a:defRPr sz="3200" b="1">
          <a:solidFill>
            <a:srgbClr val="326E82"/>
          </a:solidFill>
          <a:latin typeface="Calibri" pitchFamily="34" charset="0"/>
          <a:cs typeface="Arial" pitchFamily="34"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תמונה 6" descr="logo-heb-smal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מציין מיקום של כותרת 1"/>
          <p:cNvSpPr>
            <a:spLocks noGrp="1"/>
          </p:cNvSpPr>
          <p:nvPr>
            <p:ph type="title"/>
          </p:nvPr>
        </p:nvSpPr>
        <p:spPr bwMode="auto">
          <a:xfrm>
            <a:off x="457200" y="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altLang="he-IL" smtClean="0"/>
              <a:t>לחץ כדי לערוך סגנון כותרת של תבנית בסיס</a:t>
            </a:r>
          </a:p>
        </p:txBody>
      </p:sp>
      <p:sp>
        <p:nvSpPr>
          <p:cNvPr id="3076" name="מציין מיקום טקסט 2"/>
          <p:cNvSpPr>
            <a:spLocks noGrp="1"/>
          </p:cNvSpPr>
          <p:nvPr>
            <p:ph type="body" idx="1"/>
          </p:nvPr>
        </p:nvSpPr>
        <p:spPr bwMode="auto">
          <a:xfrm>
            <a:off x="457200" y="11430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smtClean="0"/>
              <a:t>לחץ כדי לערוך סגנונות טקסט של תבנית בסיס</a:t>
            </a:r>
          </a:p>
          <a:p>
            <a:pPr lvl="1"/>
            <a:r>
              <a:rPr lang="he-IL" altLang="he-IL" smtClean="0"/>
              <a:t>רמה שנייה</a:t>
            </a:r>
          </a:p>
          <a:p>
            <a:pPr lvl="2"/>
            <a:r>
              <a:rPr lang="he-IL" altLang="he-IL" smtClean="0"/>
              <a:t>רמה שלישית</a:t>
            </a:r>
          </a:p>
          <a:p>
            <a:pPr lvl="3"/>
            <a:r>
              <a:rPr lang="he-IL" altLang="he-IL" smtClean="0"/>
              <a:t>רמה רביעית</a:t>
            </a:r>
          </a:p>
          <a:p>
            <a:pPr lvl="4"/>
            <a:r>
              <a:rPr lang="he-IL" altLang="he-IL" smtClean="0"/>
              <a:t>רמה חמישית</a:t>
            </a:r>
          </a:p>
        </p:txBody>
      </p:sp>
      <p:sp>
        <p:nvSpPr>
          <p:cNvPr id="9" name="אליפסה 8"/>
          <p:cNvSpPr/>
          <p:nvPr/>
        </p:nvSpPr>
        <p:spPr>
          <a:xfrm>
            <a:off x="8696742" y="9331"/>
            <a:ext cx="428628" cy="428604"/>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
        <p:nvSpPr>
          <p:cNvPr id="10" name="מלבן מעוגל 9"/>
          <p:cNvSpPr/>
          <p:nvPr/>
        </p:nvSpPr>
        <p:spPr>
          <a:xfrm>
            <a:off x="8715375" y="500063"/>
            <a:ext cx="357188"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cxnSp>
        <p:nvCxnSpPr>
          <p:cNvPr id="8" name="מחבר ישר 7"/>
          <p:cNvCxnSpPr/>
          <p:nvPr/>
        </p:nvCxnSpPr>
        <p:spPr>
          <a:xfrm rot="10800000">
            <a:off x="142875" y="6572250"/>
            <a:ext cx="9001125"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מחבר ישר 10"/>
          <p:cNvCxnSpPr/>
          <p:nvPr/>
        </p:nvCxnSpPr>
        <p:spPr>
          <a:xfrm rot="10800000">
            <a:off x="142875" y="857250"/>
            <a:ext cx="85725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rot="5400000">
            <a:off x="-2286000" y="2857501"/>
            <a:ext cx="5286375" cy="0"/>
          </a:xfrm>
          <a:prstGeom prst="line">
            <a:avLst/>
          </a:prstGeom>
          <a:ln>
            <a:solidFill>
              <a:srgbClr val="326E82"/>
            </a:solidFill>
          </a:ln>
        </p:spPr>
        <p:style>
          <a:lnRef idx="1">
            <a:schemeClr val="accent1"/>
          </a:lnRef>
          <a:fillRef idx="0">
            <a:schemeClr val="accent1"/>
          </a:fillRef>
          <a:effectRef idx="0">
            <a:schemeClr val="accent1"/>
          </a:effectRef>
          <a:fontRef idx="minor">
            <a:schemeClr val="tx1"/>
          </a:fontRef>
        </p:style>
      </p:cxnSp>
      <p:sp>
        <p:nvSpPr>
          <p:cNvPr id="13" name="אליפסה 12"/>
          <p:cNvSpPr/>
          <p:nvPr/>
        </p:nvSpPr>
        <p:spPr>
          <a:xfrm>
            <a:off x="8715404" y="71438"/>
            <a:ext cx="357190" cy="357166"/>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
        <p:nvSpPr>
          <p:cNvPr id="14" name="מלבן מעוגל 13"/>
          <p:cNvSpPr/>
          <p:nvPr/>
        </p:nvSpPr>
        <p:spPr>
          <a:xfrm>
            <a:off x="8786813" y="500063"/>
            <a:ext cx="214312"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Tree>
  </p:cSld>
  <p:clrMap bg1="lt1" tx1="dk1" bg2="lt2" tx2="dk2" accent1="accent1" accent2="accent2" accent3="accent3" accent4="accent4" accent5="accent5" accent6="accent6" hlink="hlink" folHlink="folHlink"/>
  <p:sldLayoutIdLst>
    <p:sldLayoutId id="2147484147" r:id="rId1"/>
    <p:sldLayoutId id="2147484148" r:id="rId2"/>
    <p:sldLayoutId id="2147484149" r:id="rId3"/>
  </p:sldLayoutIdLst>
  <p:txStyles>
    <p:titleStyle>
      <a:lvl1pPr algn="ctr" rtl="1" eaLnBrk="0" fontAlgn="base" hangingPunct="0">
        <a:spcBef>
          <a:spcPct val="0"/>
        </a:spcBef>
        <a:spcAft>
          <a:spcPct val="0"/>
        </a:spcAft>
        <a:defRPr sz="3200" b="1" kern="1200">
          <a:solidFill>
            <a:srgbClr val="326E82"/>
          </a:solidFill>
          <a:latin typeface="+mj-lt"/>
          <a:ea typeface="+mj-ea"/>
          <a:cs typeface="+mn-cs"/>
        </a:defRPr>
      </a:lvl1pPr>
      <a:lvl2pPr algn="ctr" rtl="1" eaLnBrk="0" fontAlgn="base" hangingPunct="0">
        <a:spcBef>
          <a:spcPct val="0"/>
        </a:spcBef>
        <a:spcAft>
          <a:spcPct val="0"/>
        </a:spcAft>
        <a:defRPr sz="3200" b="1">
          <a:solidFill>
            <a:srgbClr val="326E82"/>
          </a:solidFill>
          <a:latin typeface="Calibri" pitchFamily="34" charset="0"/>
          <a:cs typeface="Arial" pitchFamily="34" charset="0"/>
        </a:defRPr>
      </a:lvl2pPr>
      <a:lvl3pPr algn="ctr" rtl="1" eaLnBrk="0" fontAlgn="base" hangingPunct="0">
        <a:spcBef>
          <a:spcPct val="0"/>
        </a:spcBef>
        <a:spcAft>
          <a:spcPct val="0"/>
        </a:spcAft>
        <a:defRPr sz="3200" b="1">
          <a:solidFill>
            <a:srgbClr val="326E82"/>
          </a:solidFill>
          <a:latin typeface="Calibri" pitchFamily="34" charset="0"/>
          <a:cs typeface="Arial" pitchFamily="34" charset="0"/>
        </a:defRPr>
      </a:lvl3pPr>
      <a:lvl4pPr algn="ctr" rtl="1" eaLnBrk="0" fontAlgn="base" hangingPunct="0">
        <a:spcBef>
          <a:spcPct val="0"/>
        </a:spcBef>
        <a:spcAft>
          <a:spcPct val="0"/>
        </a:spcAft>
        <a:defRPr sz="3200" b="1">
          <a:solidFill>
            <a:srgbClr val="326E82"/>
          </a:solidFill>
          <a:latin typeface="Calibri" pitchFamily="34" charset="0"/>
          <a:cs typeface="Arial" pitchFamily="34" charset="0"/>
        </a:defRPr>
      </a:lvl4pPr>
      <a:lvl5pPr algn="ctr" rtl="1" eaLnBrk="0" fontAlgn="base" hangingPunct="0">
        <a:spcBef>
          <a:spcPct val="0"/>
        </a:spcBef>
        <a:spcAft>
          <a:spcPct val="0"/>
        </a:spcAft>
        <a:defRPr sz="3200" b="1">
          <a:solidFill>
            <a:srgbClr val="326E82"/>
          </a:solidFill>
          <a:latin typeface="Calibri" pitchFamily="34" charset="0"/>
          <a:cs typeface="Arial" pitchFamily="34" charset="0"/>
        </a:defRPr>
      </a:lvl5pPr>
      <a:lvl6pPr marL="457200" algn="ctr" rtl="1" fontAlgn="base">
        <a:spcBef>
          <a:spcPct val="0"/>
        </a:spcBef>
        <a:spcAft>
          <a:spcPct val="0"/>
        </a:spcAft>
        <a:defRPr sz="3200" b="1">
          <a:solidFill>
            <a:srgbClr val="326E82"/>
          </a:solidFill>
          <a:latin typeface="Calibri" pitchFamily="34" charset="0"/>
          <a:cs typeface="Arial" pitchFamily="34" charset="0"/>
        </a:defRPr>
      </a:lvl6pPr>
      <a:lvl7pPr marL="914400" algn="ctr" rtl="1" fontAlgn="base">
        <a:spcBef>
          <a:spcPct val="0"/>
        </a:spcBef>
        <a:spcAft>
          <a:spcPct val="0"/>
        </a:spcAft>
        <a:defRPr sz="3200" b="1">
          <a:solidFill>
            <a:srgbClr val="326E82"/>
          </a:solidFill>
          <a:latin typeface="Calibri" pitchFamily="34" charset="0"/>
          <a:cs typeface="Arial" pitchFamily="34" charset="0"/>
        </a:defRPr>
      </a:lvl7pPr>
      <a:lvl8pPr marL="1371600" algn="ctr" rtl="1" fontAlgn="base">
        <a:spcBef>
          <a:spcPct val="0"/>
        </a:spcBef>
        <a:spcAft>
          <a:spcPct val="0"/>
        </a:spcAft>
        <a:defRPr sz="3200" b="1">
          <a:solidFill>
            <a:srgbClr val="326E82"/>
          </a:solidFill>
          <a:latin typeface="Calibri" pitchFamily="34" charset="0"/>
          <a:cs typeface="Arial" pitchFamily="34" charset="0"/>
        </a:defRPr>
      </a:lvl8pPr>
      <a:lvl9pPr marL="1828800" algn="ctr" rtl="1" fontAlgn="base">
        <a:spcBef>
          <a:spcPct val="0"/>
        </a:spcBef>
        <a:spcAft>
          <a:spcPct val="0"/>
        </a:spcAft>
        <a:defRPr sz="3200" b="1">
          <a:solidFill>
            <a:srgbClr val="326E82"/>
          </a:solidFill>
          <a:latin typeface="Calibri" pitchFamily="34" charset="0"/>
          <a:cs typeface="Arial" pitchFamily="34"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תמונה 6" descr="logo-heb-small"/>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מציין מיקום של כותרת 1"/>
          <p:cNvSpPr>
            <a:spLocks noGrp="1"/>
          </p:cNvSpPr>
          <p:nvPr>
            <p:ph type="title"/>
          </p:nvPr>
        </p:nvSpPr>
        <p:spPr bwMode="auto">
          <a:xfrm>
            <a:off x="457200" y="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altLang="he-IL" smtClean="0"/>
              <a:t>לחץ כדי לערוך סגנון כותרת של תבנית בסיס</a:t>
            </a:r>
          </a:p>
        </p:txBody>
      </p:sp>
      <p:sp>
        <p:nvSpPr>
          <p:cNvPr id="4100" name="מציין מיקום טקסט 2"/>
          <p:cNvSpPr>
            <a:spLocks noGrp="1"/>
          </p:cNvSpPr>
          <p:nvPr>
            <p:ph type="body" idx="1"/>
          </p:nvPr>
        </p:nvSpPr>
        <p:spPr bwMode="auto">
          <a:xfrm>
            <a:off x="457200" y="11430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smtClean="0"/>
              <a:t>לחץ כדי לערוך סגנונות טקסט של תבנית בסיס</a:t>
            </a:r>
          </a:p>
          <a:p>
            <a:pPr lvl="1"/>
            <a:r>
              <a:rPr lang="he-IL" altLang="he-IL" smtClean="0"/>
              <a:t>רמה שנייה</a:t>
            </a:r>
          </a:p>
          <a:p>
            <a:pPr lvl="2"/>
            <a:r>
              <a:rPr lang="he-IL" altLang="he-IL" smtClean="0"/>
              <a:t>רמה שלישית</a:t>
            </a:r>
          </a:p>
          <a:p>
            <a:pPr lvl="3"/>
            <a:r>
              <a:rPr lang="he-IL" altLang="he-IL" smtClean="0"/>
              <a:t>רמה רביעית</a:t>
            </a:r>
          </a:p>
          <a:p>
            <a:pPr lvl="4"/>
            <a:r>
              <a:rPr lang="he-IL" altLang="he-IL" smtClean="0"/>
              <a:t>רמה חמישית</a:t>
            </a:r>
          </a:p>
        </p:txBody>
      </p:sp>
      <p:sp>
        <p:nvSpPr>
          <p:cNvPr id="9" name="אליפסה 8"/>
          <p:cNvSpPr/>
          <p:nvPr userDrawn="1"/>
        </p:nvSpPr>
        <p:spPr>
          <a:xfrm>
            <a:off x="8696742" y="9331"/>
            <a:ext cx="428628" cy="428604"/>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
        <p:nvSpPr>
          <p:cNvPr id="10" name="מלבן מעוגל 9"/>
          <p:cNvSpPr/>
          <p:nvPr userDrawn="1"/>
        </p:nvSpPr>
        <p:spPr>
          <a:xfrm>
            <a:off x="8715375" y="500063"/>
            <a:ext cx="357188"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cxnSp>
        <p:nvCxnSpPr>
          <p:cNvPr id="8" name="מחבר ישר 7"/>
          <p:cNvCxnSpPr/>
          <p:nvPr userDrawn="1"/>
        </p:nvCxnSpPr>
        <p:spPr>
          <a:xfrm rot="10800000">
            <a:off x="142875" y="6572250"/>
            <a:ext cx="9001125"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מחבר ישר 10"/>
          <p:cNvCxnSpPr/>
          <p:nvPr userDrawn="1"/>
        </p:nvCxnSpPr>
        <p:spPr>
          <a:xfrm rot="10800000">
            <a:off x="142875" y="857250"/>
            <a:ext cx="85725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userDrawn="1"/>
        </p:nvCxnSpPr>
        <p:spPr>
          <a:xfrm rot="5400000">
            <a:off x="-2286000" y="2857501"/>
            <a:ext cx="5286375" cy="0"/>
          </a:xfrm>
          <a:prstGeom prst="line">
            <a:avLst/>
          </a:prstGeom>
          <a:ln>
            <a:solidFill>
              <a:srgbClr val="326E82"/>
            </a:solidFill>
          </a:ln>
        </p:spPr>
        <p:style>
          <a:lnRef idx="1">
            <a:schemeClr val="accent1"/>
          </a:lnRef>
          <a:fillRef idx="0">
            <a:schemeClr val="accent1"/>
          </a:fillRef>
          <a:effectRef idx="0">
            <a:schemeClr val="accent1"/>
          </a:effectRef>
          <a:fontRef idx="minor">
            <a:schemeClr val="tx1"/>
          </a:fontRef>
        </p:style>
      </p:cxnSp>
      <p:sp>
        <p:nvSpPr>
          <p:cNvPr id="13" name="אליפסה 12"/>
          <p:cNvSpPr/>
          <p:nvPr userDrawn="1"/>
        </p:nvSpPr>
        <p:spPr>
          <a:xfrm>
            <a:off x="8715404" y="71438"/>
            <a:ext cx="357190" cy="357166"/>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
        <p:nvSpPr>
          <p:cNvPr id="14" name="מלבן מעוגל 13"/>
          <p:cNvSpPr/>
          <p:nvPr userDrawn="1"/>
        </p:nvSpPr>
        <p:spPr>
          <a:xfrm>
            <a:off x="8786813" y="500063"/>
            <a:ext cx="214312"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Tree>
  </p:cSld>
  <p:clrMap bg1="lt1" tx1="dk1" bg2="lt2" tx2="dk2" accent1="accent1" accent2="accent2" accent3="accent3" accent4="accent4" accent5="accent5" accent6="accent6" hlink="hlink" folHlink="folHlink"/>
  <p:sldLayoutIdLst>
    <p:sldLayoutId id="2147484150" r:id="rId1"/>
    <p:sldLayoutId id="2147484151" r:id="rId2"/>
    <p:sldLayoutId id="2147484152" r:id="rId3"/>
  </p:sldLayoutIdLst>
  <p:txStyles>
    <p:titleStyle>
      <a:lvl1pPr algn="ctr" rtl="1" eaLnBrk="0" fontAlgn="base" hangingPunct="0">
        <a:spcBef>
          <a:spcPct val="0"/>
        </a:spcBef>
        <a:spcAft>
          <a:spcPct val="0"/>
        </a:spcAft>
        <a:defRPr sz="3200" b="1" kern="1200">
          <a:solidFill>
            <a:srgbClr val="326E82"/>
          </a:solidFill>
          <a:latin typeface="+mj-lt"/>
          <a:ea typeface="+mj-ea"/>
          <a:cs typeface="+mn-cs"/>
        </a:defRPr>
      </a:lvl1pPr>
      <a:lvl2pPr algn="ctr" rtl="1" eaLnBrk="0" fontAlgn="base" hangingPunct="0">
        <a:spcBef>
          <a:spcPct val="0"/>
        </a:spcBef>
        <a:spcAft>
          <a:spcPct val="0"/>
        </a:spcAft>
        <a:defRPr sz="3200" b="1">
          <a:solidFill>
            <a:srgbClr val="326E82"/>
          </a:solidFill>
          <a:latin typeface="Calibri" pitchFamily="34" charset="0"/>
          <a:cs typeface="Arial" pitchFamily="34" charset="0"/>
        </a:defRPr>
      </a:lvl2pPr>
      <a:lvl3pPr algn="ctr" rtl="1" eaLnBrk="0" fontAlgn="base" hangingPunct="0">
        <a:spcBef>
          <a:spcPct val="0"/>
        </a:spcBef>
        <a:spcAft>
          <a:spcPct val="0"/>
        </a:spcAft>
        <a:defRPr sz="3200" b="1">
          <a:solidFill>
            <a:srgbClr val="326E82"/>
          </a:solidFill>
          <a:latin typeface="Calibri" pitchFamily="34" charset="0"/>
          <a:cs typeface="Arial" pitchFamily="34" charset="0"/>
        </a:defRPr>
      </a:lvl3pPr>
      <a:lvl4pPr algn="ctr" rtl="1" eaLnBrk="0" fontAlgn="base" hangingPunct="0">
        <a:spcBef>
          <a:spcPct val="0"/>
        </a:spcBef>
        <a:spcAft>
          <a:spcPct val="0"/>
        </a:spcAft>
        <a:defRPr sz="3200" b="1">
          <a:solidFill>
            <a:srgbClr val="326E82"/>
          </a:solidFill>
          <a:latin typeface="Calibri" pitchFamily="34" charset="0"/>
          <a:cs typeface="Arial" pitchFamily="34" charset="0"/>
        </a:defRPr>
      </a:lvl4pPr>
      <a:lvl5pPr algn="ctr" rtl="1" eaLnBrk="0" fontAlgn="base" hangingPunct="0">
        <a:spcBef>
          <a:spcPct val="0"/>
        </a:spcBef>
        <a:spcAft>
          <a:spcPct val="0"/>
        </a:spcAft>
        <a:defRPr sz="3200" b="1">
          <a:solidFill>
            <a:srgbClr val="326E82"/>
          </a:solidFill>
          <a:latin typeface="Calibri" pitchFamily="34" charset="0"/>
          <a:cs typeface="Arial" pitchFamily="34" charset="0"/>
        </a:defRPr>
      </a:lvl5pPr>
      <a:lvl6pPr marL="457200" algn="ctr" rtl="1" fontAlgn="base">
        <a:spcBef>
          <a:spcPct val="0"/>
        </a:spcBef>
        <a:spcAft>
          <a:spcPct val="0"/>
        </a:spcAft>
        <a:defRPr sz="3200" b="1">
          <a:solidFill>
            <a:srgbClr val="326E82"/>
          </a:solidFill>
          <a:latin typeface="Calibri" pitchFamily="34" charset="0"/>
          <a:cs typeface="Arial" pitchFamily="34" charset="0"/>
        </a:defRPr>
      </a:lvl6pPr>
      <a:lvl7pPr marL="914400" algn="ctr" rtl="1" fontAlgn="base">
        <a:spcBef>
          <a:spcPct val="0"/>
        </a:spcBef>
        <a:spcAft>
          <a:spcPct val="0"/>
        </a:spcAft>
        <a:defRPr sz="3200" b="1">
          <a:solidFill>
            <a:srgbClr val="326E82"/>
          </a:solidFill>
          <a:latin typeface="Calibri" pitchFamily="34" charset="0"/>
          <a:cs typeface="Arial" pitchFamily="34" charset="0"/>
        </a:defRPr>
      </a:lvl7pPr>
      <a:lvl8pPr marL="1371600" algn="ctr" rtl="1" fontAlgn="base">
        <a:spcBef>
          <a:spcPct val="0"/>
        </a:spcBef>
        <a:spcAft>
          <a:spcPct val="0"/>
        </a:spcAft>
        <a:defRPr sz="3200" b="1">
          <a:solidFill>
            <a:srgbClr val="326E82"/>
          </a:solidFill>
          <a:latin typeface="Calibri" pitchFamily="34" charset="0"/>
          <a:cs typeface="Arial" pitchFamily="34" charset="0"/>
        </a:defRPr>
      </a:lvl8pPr>
      <a:lvl9pPr marL="1828800" algn="ctr" rtl="1" fontAlgn="base">
        <a:spcBef>
          <a:spcPct val="0"/>
        </a:spcBef>
        <a:spcAft>
          <a:spcPct val="0"/>
        </a:spcAft>
        <a:defRPr sz="3200" b="1">
          <a:solidFill>
            <a:srgbClr val="326E82"/>
          </a:solidFill>
          <a:latin typeface="Calibri" pitchFamily="34" charset="0"/>
          <a:cs typeface="Arial" pitchFamily="34"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תמונה 6" descr="logo-heb-small"/>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42875" y="6286500"/>
            <a:ext cx="1619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מציין מיקום של כותרת 1"/>
          <p:cNvSpPr>
            <a:spLocks noGrp="1"/>
          </p:cNvSpPr>
          <p:nvPr>
            <p:ph type="title"/>
          </p:nvPr>
        </p:nvSpPr>
        <p:spPr bwMode="auto">
          <a:xfrm>
            <a:off x="457200" y="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altLang="he-IL" smtClean="0"/>
              <a:t>לחץ כדי לערוך סגנון כותרת של תבנית בסיס</a:t>
            </a:r>
          </a:p>
        </p:txBody>
      </p:sp>
      <p:sp>
        <p:nvSpPr>
          <p:cNvPr id="5124" name="מציין מיקום טקסט 2"/>
          <p:cNvSpPr>
            <a:spLocks noGrp="1"/>
          </p:cNvSpPr>
          <p:nvPr>
            <p:ph type="body" idx="1"/>
          </p:nvPr>
        </p:nvSpPr>
        <p:spPr bwMode="auto">
          <a:xfrm>
            <a:off x="457200" y="11430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smtClean="0"/>
              <a:t>לחץ כדי לערוך סגנונות טקסט של תבנית בסיס</a:t>
            </a:r>
          </a:p>
          <a:p>
            <a:pPr lvl="1"/>
            <a:r>
              <a:rPr lang="he-IL" altLang="he-IL" smtClean="0"/>
              <a:t>רמה שנייה</a:t>
            </a:r>
          </a:p>
          <a:p>
            <a:pPr lvl="2"/>
            <a:r>
              <a:rPr lang="he-IL" altLang="he-IL" smtClean="0"/>
              <a:t>רמה שלישית</a:t>
            </a:r>
          </a:p>
          <a:p>
            <a:pPr lvl="3"/>
            <a:r>
              <a:rPr lang="he-IL" altLang="he-IL" smtClean="0"/>
              <a:t>רמה רביעית</a:t>
            </a:r>
          </a:p>
          <a:p>
            <a:pPr lvl="4"/>
            <a:r>
              <a:rPr lang="he-IL" altLang="he-IL" smtClean="0"/>
              <a:t>רמה חמישית</a:t>
            </a:r>
          </a:p>
        </p:txBody>
      </p:sp>
      <p:sp>
        <p:nvSpPr>
          <p:cNvPr id="9" name="אליפסה 8"/>
          <p:cNvSpPr/>
          <p:nvPr userDrawn="1"/>
        </p:nvSpPr>
        <p:spPr>
          <a:xfrm>
            <a:off x="8696742" y="9331"/>
            <a:ext cx="428628" cy="428604"/>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
        <p:nvSpPr>
          <p:cNvPr id="10" name="מלבן מעוגל 9"/>
          <p:cNvSpPr/>
          <p:nvPr userDrawn="1"/>
        </p:nvSpPr>
        <p:spPr>
          <a:xfrm>
            <a:off x="8715375" y="500063"/>
            <a:ext cx="357188"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cxnSp>
        <p:nvCxnSpPr>
          <p:cNvPr id="8" name="מחבר ישר 7"/>
          <p:cNvCxnSpPr/>
          <p:nvPr userDrawn="1"/>
        </p:nvCxnSpPr>
        <p:spPr>
          <a:xfrm rot="10800000">
            <a:off x="142875" y="6572250"/>
            <a:ext cx="9001125"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מחבר ישר 10"/>
          <p:cNvCxnSpPr/>
          <p:nvPr userDrawn="1"/>
        </p:nvCxnSpPr>
        <p:spPr>
          <a:xfrm rot="10800000">
            <a:off x="142875" y="857250"/>
            <a:ext cx="85725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userDrawn="1"/>
        </p:nvCxnSpPr>
        <p:spPr>
          <a:xfrm rot="5400000">
            <a:off x="-2286000" y="2857501"/>
            <a:ext cx="5286375" cy="0"/>
          </a:xfrm>
          <a:prstGeom prst="line">
            <a:avLst/>
          </a:prstGeom>
          <a:ln>
            <a:solidFill>
              <a:srgbClr val="326E82"/>
            </a:solidFill>
          </a:ln>
        </p:spPr>
        <p:style>
          <a:lnRef idx="1">
            <a:schemeClr val="accent1"/>
          </a:lnRef>
          <a:fillRef idx="0">
            <a:schemeClr val="accent1"/>
          </a:fillRef>
          <a:effectRef idx="0">
            <a:schemeClr val="accent1"/>
          </a:effectRef>
          <a:fontRef idx="minor">
            <a:schemeClr val="tx1"/>
          </a:fontRef>
        </p:style>
      </p:cxnSp>
      <p:sp>
        <p:nvSpPr>
          <p:cNvPr id="13" name="אליפסה 12"/>
          <p:cNvSpPr/>
          <p:nvPr userDrawn="1"/>
        </p:nvSpPr>
        <p:spPr>
          <a:xfrm>
            <a:off x="8715404" y="71438"/>
            <a:ext cx="357190" cy="357166"/>
          </a:xfrm>
          <a:prstGeom prst="ellipse">
            <a:avLst/>
          </a:prstGeom>
          <a:gradFill flip="none" rotWithShape="1">
            <a:gsLst>
              <a:gs pos="0">
                <a:srgbClr val="326E82">
                  <a:shade val="30000"/>
                  <a:satMod val="115000"/>
                </a:srgbClr>
              </a:gs>
              <a:gs pos="50000">
                <a:srgbClr val="326E82">
                  <a:shade val="67500"/>
                  <a:satMod val="115000"/>
                </a:srgbClr>
              </a:gs>
              <a:gs pos="100000">
                <a:srgbClr val="326E82">
                  <a:shade val="100000"/>
                  <a:satMod val="115000"/>
                </a:srgbClr>
              </a:gs>
            </a:gsLst>
            <a:path path="circle">
              <a:fillToRect l="100000" t="100000"/>
            </a:path>
            <a:tileRect r="-100000" b="-10000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
        <p:nvSpPr>
          <p:cNvPr id="14" name="מלבן מעוגל 13"/>
          <p:cNvSpPr/>
          <p:nvPr userDrawn="1"/>
        </p:nvSpPr>
        <p:spPr>
          <a:xfrm>
            <a:off x="8786813" y="500063"/>
            <a:ext cx="214312" cy="6357937"/>
          </a:xfrm>
          <a:prstGeom prst="roundRect">
            <a:avLst/>
          </a:prstGeom>
          <a:solidFill>
            <a:srgbClr val="326E8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solidFill>
                <a:prstClr val="white"/>
              </a:solidFill>
            </a:endParaRPr>
          </a:p>
        </p:txBody>
      </p:sp>
    </p:spTree>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Lst>
  <p:txStyles>
    <p:titleStyle>
      <a:lvl1pPr algn="ctr" rtl="1" eaLnBrk="0" fontAlgn="base" hangingPunct="0">
        <a:spcBef>
          <a:spcPct val="0"/>
        </a:spcBef>
        <a:spcAft>
          <a:spcPct val="0"/>
        </a:spcAft>
        <a:defRPr sz="3200" b="1" kern="1200">
          <a:solidFill>
            <a:srgbClr val="326E82"/>
          </a:solidFill>
          <a:latin typeface="+mj-lt"/>
          <a:ea typeface="+mj-ea"/>
          <a:cs typeface="+mn-cs"/>
        </a:defRPr>
      </a:lvl1pPr>
      <a:lvl2pPr algn="ctr" rtl="1" eaLnBrk="0" fontAlgn="base" hangingPunct="0">
        <a:spcBef>
          <a:spcPct val="0"/>
        </a:spcBef>
        <a:spcAft>
          <a:spcPct val="0"/>
        </a:spcAft>
        <a:defRPr sz="3200" b="1">
          <a:solidFill>
            <a:srgbClr val="326E82"/>
          </a:solidFill>
          <a:latin typeface="Calibri" pitchFamily="34" charset="0"/>
          <a:cs typeface="Arial" pitchFamily="34" charset="0"/>
        </a:defRPr>
      </a:lvl2pPr>
      <a:lvl3pPr algn="ctr" rtl="1" eaLnBrk="0" fontAlgn="base" hangingPunct="0">
        <a:spcBef>
          <a:spcPct val="0"/>
        </a:spcBef>
        <a:spcAft>
          <a:spcPct val="0"/>
        </a:spcAft>
        <a:defRPr sz="3200" b="1">
          <a:solidFill>
            <a:srgbClr val="326E82"/>
          </a:solidFill>
          <a:latin typeface="Calibri" pitchFamily="34" charset="0"/>
          <a:cs typeface="Arial" pitchFamily="34" charset="0"/>
        </a:defRPr>
      </a:lvl3pPr>
      <a:lvl4pPr algn="ctr" rtl="1" eaLnBrk="0" fontAlgn="base" hangingPunct="0">
        <a:spcBef>
          <a:spcPct val="0"/>
        </a:spcBef>
        <a:spcAft>
          <a:spcPct val="0"/>
        </a:spcAft>
        <a:defRPr sz="3200" b="1">
          <a:solidFill>
            <a:srgbClr val="326E82"/>
          </a:solidFill>
          <a:latin typeface="Calibri" pitchFamily="34" charset="0"/>
          <a:cs typeface="Arial" pitchFamily="34" charset="0"/>
        </a:defRPr>
      </a:lvl4pPr>
      <a:lvl5pPr algn="ctr" rtl="1" eaLnBrk="0" fontAlgn="base" hangingPunct="0">
        <a:spcBef>
          <a:spcPct val="0"/>
        </a:spcBef>
        <a:spcAft>
          <a:spcPct val="0"/>
        </a:spcAft>
        <a:defRPr sz="3200" b="1">
          <a:solidFill>
            <a:srgbClr val="326E82"/>
          </a:solidFill>
          <a:latin typeface="Calibri" pitchFamily="34" charset="0"/>
          <a:cs typeface="Arial" pitchFamily="34" charset="0"/>
        </a:defRPr>
      </a:lvl5pPr>
      <a:lvl6pPr marL="457200" algn="ctr" rtl="1" fontAlgn="base">
        <a:spcBef>
          <a:spcPct val="0"/>
        </a:spcBef>
        <a:spcAft>
          <a:spcPct val="0"/>
        </a:spcAft>
        <a:defRPr sz="3200" b="1">
          <a:solidFill>
            <a:srgbClr val="326E82"/>
          </a:solidFill>
          <a:latin typeface="Calibri" pitchFamily="34" charset="0"/>
          <a:cs typeface="Arial" pitchFamily="34" charset="0"/>
        </a:defRPr>
      </a:lvl6pPr>
      <a:lvl7pPr marL="914400" algn="ctr" rtl="1" fontAlgn="base">
        <a:spcBef>
          <a:spcPct val="0"/>
        </a:spcBef>
        <a:spcAft>
          <a:spcPct val="0"/>
        </a:spcAft>
        <a:defRPr sz="3200" b="1">
          <a:solidFill>
            <a:srgbClr val="326E82"/>
          </a:solidFill>
          <a:latin typeface="Calibri" pitchFamily="34" charset="0"/>
          <a:cs typeface="Arial" pitchFamily="34" charset="0"/>
        </a:defRPr>
      </a:lvl7pPr>
      <a:lvl8pPr marL="1371600" algn="ctr" rtl="1" fontAlgn="base">
        <a:spcBef>
          <a:spcPct val="0"/>
        </a:spcBef>
        <a:spcAft>
          <a:spcPct val="0"/>
        </a:spcAft>
        <a:defRPr sz="3200" b="1">
          <a:solidFill>
            <a:srgbClr val="326E82"/>
          </a:solidFill>
          <a:latin typeface="Calibri" pitchFamily="34" charset="0"/>
          <a:cs typeface="Arial" pitchFamily="34" charset="0"/>
        </a:defRPr>
      </a:lvl8pPr>
      <a:lvl9pPr marL="1828800" algn="ctr" rtl="1" fontAlgn="base">
        <a:spcBef>
          <a:spcPct val="0"/>
        </a:spcBef>
        <a:spcAft>
          <a:spcPct val="0"/>
        </a:spcAft>
        <a:defRPr sz="3200" b="1">
          <a:solidFill>
            <a:srgbClr val="326E82"/>
          </a:solidFill>
          <a:latin typeface="Calibri" pitchFamily="34" charset="0"/>
          <a:cs typeface="Arial" pitchFamily="34"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hyperlink" Target="mailto:meori@ampeli-tax.co.il" TargetMode="External"/><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hyperlink" Target="http://www.ampeli-tax.co.i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כותרת 1"/>
          <p:cNvSpPr>
            <a:spLocks noGrp="1"/>
          </p:cNvSpPr>
          <p:nvPr>
            <p:ph type="ctrTitle" idx="4294967295"/>
          </p:nvPr>
        </p:nvSpPr>
        <p:spPr>
          <a:xfrm>
            <a:off x="685800" y="2130425"/>
            <a:ext cx="7772400" cy="1470025"/>
          </a:xfrm>
        </p:spPr>
        <p:txBody>
          <a:bodyPr/>
          <a:lstStyle/>
          <a:p>
            <a:pPr eaLnBrk="1" hangingPunct="1"/>
            <a:r>
              <a:rPr lang="he-IL" altLang="he-IL" dirty="0" smtClean="0"/>
              <a:t>עדכוני פסיקה וחקיקה</a:t>
            </a:r>
            <a:br>
              <a:rPr lang="he-IL" altLang="he-IL" dirty="0" smtClean="0"/>
            </a:br>
            <a:r>
              <a:rPr lang="he-IL" altLang="he-IL" dirty="0" smtClean="0"/>
              <a:t>לשכת יועצי מס – סניף ירושלים</a:t>
            </a:r>
          </a:p>
        </p:txBody>
      </p:sp>
      <p:sp>
        <p:nvSpPr>
          <p:cNvPr id="19459" name="כותרת משנה 2"/>
          <p:cNvSpPr>
            <a:spLocks noGrp="1"/>
          </p:cNvSpPr>
          <p:nvPr>
            <p:ph type="subTitle" idx="4294967295"/>
          </p:nvPr>
        </p:nvSpPr>
        <p:spPr bwMode="auto">
          <a:xfrm>
            <a:off x="1371600" y="3886200"/>
            <a:ext cx="6400800" cy="1752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buFont typeface="Arial" pitchFamily="34" charset="0"/>
              <a:buNone/>
            </a:pPr>
            <a:r>
              <a:rPr lang="he-IL" altLang="he-IL" smtClean="0"/>
              <a:t>מרצה: עו"ד (רו"ח) מאורי עמפלי</a:t>
            </a:r>
          </a:p>
          <a:p>
            <a:pPr algn="ctr" eaLnBrk="1" hangingPunct="1">
              <a:buFont typeface="Arial" pitchFamily="34" charset="0"/>
              <a:buNone/>
            </a:pPr>
            <a:r>
              <a:rPr lang="he-IL" altLang="he-IL" sz="1400" b="1" smtClean="0"/>
              <a:t>אין באמור במצגת זו כדי להוות חוות דעת ו/או ייעוץ משפטי בסוגיות הנידונות ובכל אופן מומלץ להתייעץ עם מומחה מס לפני נקיטת צעדים משפטיים ו/או אחרים המסתמכים על מצגת זו.</a:t>
            </a:r>
            <a:endParaRPr lang="he-IL" altLang="he-IL" sz="1400" smtClean="0"/>
          </a:p>
          <a:p>
            <a:pPr algn="ctr" eaLnBrk="1" hangingPunct="1">
              <a:buFont typeface="Arial" pitchFamily="34" charset="0"/>
              <a:buNone/>
            </a:pPr>
            <a:r>
              <a:rPr lang="he-IL" altLang="he-IL" smtClean="0"/>
              <a:t>ספטמבר 2015</a:t>
            </a:r>
          </a:p>
          <a:p>
            <a:pPr algn="ctr" eaLnBrk="1" hangingPunct="1">
              <a:buFont typeface="Arial" pitchFamily="34" charset="0"/>
              <a:buNone/>
            </a:pPr>
            <a:endParaRPr lang="he-IL" altLang="he-IL"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כותרת 1"/>
          <p:cNvSpPr>
            <a:spLocks noGrp="1"/>
          </p:cNvSpPr>
          <p:nvPr>
            <p:ph type="title"/>
          </p:nvPr>
        </p:nvSpPr>
        <p:spPr>
          <a:xfrm>
            <a:off x="457200" y="0"/>
            <a:ext cx="8229600" cy="857250"/>
          </a:xfrm>
        </p:spPr>
        <p:txBody>
          <a:bodyPr/>
          <a:lstStyle/>
          <a:p>
            <a:r>
              <a:rPr lang="he-IL" altLang="he-IL" dirty="0" smtClean="0"/>
              <a:t>חיוב במע"מ של פעילות </a:t>
            </a:r>
            <a:r>
              <a:rPr lang="he-IL" altLang="he-IL" dirty="0" err="1" smtClean="0"/>
              <a:t>נוסטרו</a:t>
            </a:r>
            <a:r>
              <a:rPr lang="he-IL" altLang="he-IL" dirty="0" smtClean="0"/>
              <a:t> - החלטת המיסוי</a:t>
            </a:r>
          </a:p>
        </p:txBody>
      </p:sp>
      <p:sp>
        <p:nvSpPr>
          <p:cNvPr id="49155" name="מציין מיקום תוכן 2"/>
          <p:cNvSpPr>
            <a:spLocks noGrp="1"/>
          </p:cNvSpPr>
          <p:nvPr>
            <p:ph idx="1"/>
          </p:nvPr>
        </p:nvSpPr>
        <p:spPr>
          <a:xfrm>
            <a:off x="428625" y="836613"/>
            <a:ext cx="8229600" cy="5164137"/>
          </a:xfrm>
        </p:spPr>
        <p:txBody>
          <a:bodyPr/>
          <a:lstStyle/>
          <a:p>
            <a:pPr marL="0" indent="0">
              <a:buNone/>
            </a:pPr>
            <a:r>
              <a:rPr lang="he-IL" altLang="he-IL" sz="2200" dirty="0" smtClean="0"/>
              <a:t>החלטת מיסוי 14396/15 בנושא "</a:t>
            </a:r>
            <a:r>
              <a:rPr lang="he-IL" altLang="he-IL" sz="2200" b="1" dirty="0" smtClean="0"/>
              <a:t>החבות במע"מ של ביצוע השקעות פיננסיות – סיווג כ"מוסד כספי" לצרכי חוק מע"מ של פעילות </a:t>
            </a:r>
            <a:r>
              <a:rPr lang="he-IL" altLang="he-IL" sz="2200" b="1" dirty="0" err="1" smtClean="0"/>
              <a:t>נוסטרו</a:t>
            </a:r>
            <a:r>
              <a:rPr lang="he-IL" altLang="he-IL" sz="2200" b="1" dirty="0" smtClean="0"/>
              <a:t> - החלטת מיסוי שלא בהסכם</a:t>
            </a:r>
            <a:r>
              <a:rPr lang="he-IL" altLang="he-IL" sz="2200" dirty="0" smtClean="0"/>
              <a:t>" (להלן: "</a:t>
            </a:r>
            <a:r>
              <a:rPr lang="he-IL" altLang="he-IL" sz="2200" b="1" dirty="0" smtClean="0"/>
              <a:t>החלטת המיסוי</a:t>
            </a:r>
            <a:r>
              <a:rPr lang="he-IL" altLang="he-IL" sz="2200" dirty="0" smtClean="0"/>
              <a:t>") מיום 4 באוגוסט 2015</a:t>
            </a:r>
            <a:endParaRPr lang="en-US" altLang="he-IL" sz="2200" dirty="0" smtClean="0"/>
          </a:p>
          <a:p>
            <a:pPr marL="0" indent="0">
              <a:buNone/>
            </a:pPr>
            <a:r>
              <a:rPr lang="he-IL" altLang="he-IL" sz="2200" b="1" dirty="0" smtClean="0"/>
              <a:t>עובדות הבקשה: </a:t>
            </a:r>
          </a:p>
          <a:p>
            <a:r>
              <a:rPr lang="he-IL" altLang="he-IL" sz="2200" dirty="0" smtClean="0"/>
              <a:t>החברה המבקשת פועלת בישראל בהשקעות ובמסחר בניירות ערך בבורסה בישראל, בבורסה בחו"ל, והן בעסקאות מחוץ לבורסה. </a:t>
            </a:r>
          </a:p>
          <a:p>
            <a:r>
              <a:rPr lang="he-IL" altLang="he-IL" sz="2200" dirty="0" smtClean="0"/>
              <a:t>השקעות החברה והמסחר בניירות הערך מתבצעים עבור החברה באמצעות כספיה. </a:t>
            </a:r>
          </a:p>
          <a:p>
            <a:r>
              <a:rPr lang="he-IL" altLang="he-IL" sz="2200" dirty="0" smtClean="0"/>
              <a:t>החברה מבצעת מספר רב של פעולות השקעה ומסחר בניירות ערך ובשווי גבוה. </a:t>
            </a:r>
          </a:p>
          <a:p>
            <a:r>
              <a:rPr lang="he-IL" altLang="he-IL" sz="2200" dirty="0" smtClean="0"/>
              <a:t>פעילות החברה ממומנת, בין היתר, באמצעות הלוואות מתאגידים בנקאיים.</a:t>
            </a:r>
            <a:endParaRPr lang="en-US" altLang="he-IL" sz="2200" dirty="0" smtClean="0"/>
          </a:p>
          <a:p>
            <a:endParaRPr lang="he-IL" altLang="he-IL"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כותרת 1"/>
          <p:cNvSpPr>
            <a:spLocks noGrp="1"/>
          </p:cNvSpPr>
          <p:nvPr>
            <p:ph type="title"/>
          </p:nvPr>
        </p:nvSpPr>
        <p:spPr>
          <a:xfrm>
            <a:off x="457200" y="0"/>
            <a:ext cx="8229600" cy="857250"/>
          </a:xfrm>
        </p:spPr>
        <p:txBody>
          <a:bodyPr/>
          <a:lstStyle/>
          <a:p>
            <a:r>
              <a:rPr lang="he-IL" altLang="he-IL" smtClean="0"/>
              <a:t>חיוב במע"מ של פעילות נוסטרו- החלטת המיסוי</a:t>
            </a:r>
          </a:p>
        </p:txBody>
      </p:sp>
      <p:sp>
        <p:nvSpPr>
          <p:cNvPr id="3" name="מציין מיקום תוכן 2"/>
          <p:cNvSpPr>
            <a:spLocks noGrp="1"/>
          </p:cNvSpPr>
          <p:nvPr>
            <p:ph idx="1"/>
          </p:nvPr>
        </p:nvSpPr>
        <p:spPr>
          <a:xfrm>
            <a:off x="428625" y="1000125"/>
            <a:ext cx="8229600" cy="5000625"/>
          </a:xfrm>
        </p:spPr>
        <p:txBody>
          <a:bodyPr>
            <a:normAutofit/>
          </a:bodyPr>
          <a:lstStyle/>
          <a:p>
            <a:pPr marL="0" indent="0">
              <a:buNone/>
              <a:defRPr/>
            </a:pPr>
            <a:r>
              <a:rPr lang="he-IL" sz="2400" b="1" u="sng" dirty="0">
                <a:latin typeface="Times New Roman"/>
                <a:ea typeface="Calibri"/>
              </a:rPr>
              <a:t>החלטת </a:t>
            </a:r>
            <a:r>
              <a:rPr lang="he-IL" sz="2400" b="1" u="sng" dirty="0" smtClean="0">
                <a:latin typeface="Times New Roman"/>
                <a:ea typeface="Calibri"/>
              </a:rPr>
              <a:t>המיסוי</a:t>
            </a:r>
            <a:endParaRPr lang="he-IL" sz="2400" b="1" dirty="0" smtClean="0">
              <a:latin typeface="Times New Roman"/>
              <a:ea typeface="Calibri"/>
            </a:endParaRPr>
          </a:p>
          <a:p>
            <a:pPr>
              <a:defRPr/>
            </a:pPr>
            <a:r>
              <a:rPr lang="he-IL" sz="2200" dirty="0" smtClean="0">
                <a:latin typeface="Times New Roman"/>
                <a:ea typeface="Calibri"/>
              </a:rPr>
              <a:t>במסגרת החלטת המיסוי קבעה רשות המסים בניגוד לעמדתה של החברה, כי החברה תסווג לצרכי חוק מע"מ כ"מוסד כספי". כן הגדילה רשות המסים וקבעה, כי החלטת המיסוי יפה "</a:t>
            </a:r>
            <a:r>
              <a:rPr lang="he-IL" sz="2200" b="1" dirty="0" smtClean="0">
                <a:latin typeface="Times New Roman"/>
                <a:ea typeface="Calibri"/>
              </a:rPr>
              <a:t>גם על התאגדויות משפטיות אחרות, במידה והן מקיימות את אותו סוג ונפח פעילות (לרבות פעילות דומה המבוצעת על ידי אנשים פרטיים)</a:t>
            </a:r>
            <a:r>
              <a:rPr lang="he-IL" sz="2200" dirty="0" smtClean="0">
                <a:latin typeface="Times New Roman"/>
                <a:ea typeface="Calibri"/>
              </a:rPr>
              <a:t>".</a:t>
            </a:r>
          </a:p>
          <a:p>
            <a:pPr marL="0" indent="0" algn="just">
              <a:lnSpc>
                <a:spcPct val="150000"/>
              </a:lnSpc>
              <a:spcAft>
                <a:spcPts val="0"/>
              </a:spcAft>
              <a:buNone/>
              <a:defRPr/>
            </a:pPr>
            <a:r>
              <a:rPr lang="he-IL" sz="2400" b="1" u="sng" dirty="0" smtClean="0">
                <a:latin typeface="Times New Roman"/>
                <a:ea typeface="Calibri"/>
              </a:rPr>
              <a:t>נימוקי </a:t>
            </a:r>
            <a:r>
              <a:rPr lang="he-IL" sz="2400" b="1" u="sng" dirty="0">
                <a:latin typeface="Times New Roman"/>
                <a:ea typeface="Calibri"/>
              </a:rPr>
              <a:t>החלטת </a:t>
            </a:r>
            <a:r>
              <a:rPr lang="he-IL" sz="2400" b="1" u="sng" dirty="0" smtClean="0">
                <a:latin typeface="Times New Roman"/>
                <a:ea typeface="Calibri"/>
              </a:rPr>
              <a:t>המיסוי </a:t>
            </a:r>
            <a:endParaRPr lang="en-US" sz="2400" dirty="0" smtClean="0">
              <a:latin typeface="Times New Roman"/>
              <a:ea typeface="Times New Roman"/>
              <a:cs typeface="David"/>
            </a:endParaRPr>
          </a:p>
          <a:p>
            <a:pPr algn="just">
              <a:spcAft>
                <a:spcPts val="0"/>
              </a:spcAft>
              <a:defRPr/>
            </a:pPr>
            <a:r>
              <a:rPr lang="he-IL" sz="2200" u="sng" dirty="0" smtClean="0">
                <a:latin typeface="Times New Roman"/>
                <a:ea typeface="Calibri"/>
              </a:rPr>
              <a:t>ראשית</a:t>
            </a:r>
            <a:r>
              <a:rPr lang="he-IL" sz="2200" dirty="0">
                <a:latin typeface="Times New Roman"/>
                <a:ea typeface="Calibri"/>
              </a:rPr>
              <a:t>, מציינת רשות המסים, כי לחברה פעילות ענפה בשוק ההון ומחזורי קנייה ומכירה משמעותיים, החורגים באופן בולט מפעילות בעלת מאפיינים פרטיים. חבל, כי באותה הזדמנות רשות המסים לא מצאה לנכון להגדיר מהי לדעתה פעילות </a:t>
            </a:r>
            <a:r>
              <a:rPr lang="he-IL" sz="2200" dirty="0" err="1">
                <a:latin typeface="Times New Roman"/>
                <a:ea typeface="Calibri"/>
              </a:rPr>
              <a:t>נוסטרו</a:t>
            </a:r>
            <a:r>
              <a:rPr lang="he-IL" sz="2200" dirty="0">
                <a:latin typeface="Times New Roman"/>
                <a:ea typeface="Calibri"/>
              </a:rPr>
              <a:t>, אשר מהווה מוסד כספי. </a:t>
            </a:r>
            <a:endParaRPr lang="he-IL"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כותרת 1"/>
          <p:cNvSpPr>
            <a:spLocks noGrp="1"/>
          </p:cNvSpPr>
          <p:nvPr>
            <p:ph type="title"/>
          </p:nvPr>
        </p:nvSpPr>
        <p:spPr>
          <a:xfrm>
            <a:off x="457200" y="0"/>
            <a:ext cx="8229600" cy="857250"/>
          </a:xfrm>
        </p:spPr>
        <p:txBody>
          <a:bodyPr/>
          <a:lstStyle/>
          <a:p>
            <a:r>
              <a:rPr lang="he-IL" altLang="he-IL" smtClean="0"/>
              <a:t>חיוב במע"מ של פעילות נוסטרו- החלטת המיסוי</a:t>
            </a:r>
          </a:p>
        </p:txBody>
      </p:sp>
      <p:sp>
        <p:nvSpPr>
          <p:cNvPr id="51203" name="מציין מיקום תוכן 2"/>
          <p:cNvSpPr>
            <a:spLocks noGrp="1"/>
          </p:cNvSpPr>
          <p:nvPr>
            <p:ph idx="1"/>
          </p:nvPr>
        </p:nvSpPr>
        <p:spPr>
          <a:xfrm>
            <a:off x="428625" y="1000125"/>
            <a:ext cx="8229600" cy="5000625"/>
          </a:xfrm>
        </p:spPr>
        <p:txBody>
          <a:bodyPr/>
          <a:lstStyle/>
          <a:p>
            <a:r>
              <a:rPr lang="he-IL" altLang="he-IL" sz="2200" u="sng" dirty="0" smtClean="0">
                <a:latin typeface="Times New Roman" pitchFamily="18" charset="0"/>
              </a:rPr>
              <a:t>שנית</a:t>
            </a:r>
            <a:r>
              <a:rPr lang="he-IL" altLang="he-IL" sz="2200" dirty="0" smtClean="0">
                <a:latin typeface="Times New Roman" pitchFamily="18" charset="0"/>
              </a:rPr>
              <a:t>, רשות המיסים קובעת, כי "</a:t>
            </a:r>
            <a:r>
              <a:rPr lang="he-IL" altLang="he-IL" sz="2200" b="1" dirty="0" smtClean="0">
                <a:latin typeface="Times New Roman" pitchFamily="18" charset="0"/>
              </a:rPr>
              <a:t>פעילות החברה דומה לפעילותם של גופים פיננסיים אחרים, כגון: בנקים, בתי השקעות וכו' המנהלים תיקי </a:t>
            </a:r>
            <a:r>
              <a:rPr lang="he-IL" altLang="he-IL" sz="2200" b="1" dirty="0" err="1" smtClean="0">
                <a:latin typeface="Times New Roman" pitchFamily="18" charset="0"/>
              </a:rPr>
              <a:t>נוסטרו</a:t>
            </a:r>
            <a:r>
              <a:rPr lang="he-IL" altLang="he-IL" sz="2200" b="1" dirty="0" smtClean="0">
                <a:latin typeface="Times New Roman" pitchFamily="18" charset="0"/>
              </a:rPr>
              <a:t> ומסווגים לצרכי החוק כ"מוסד כספי". </a:t>
            </a:r>
            <a:r>
              <a:rPr lang="he-IL" altLang="he-IL" sz="2200" dirty="0" smtClean="0">
                <a:latin typeface="Times New Roman" pitchFamily="18" charset="0"/>
              </a:rPr>
              <a:t>בכל הכבוד, דומה, כי הנמקה זו שגויה ביסודה. כלומר, בנקים וחברות ביטוח מסווגים כמוסד כספי לא בשל פעילות </a:t>
            </a:r>
            <a:r>
              <a:rPr lang="he-IL" altLang="he-IL" sz="2200" dirty="0" err="1" smtClean="0">
                <a:latin typeface="Times New Roman" pitchFamily="18" charset="0"/>
              </a:rPr>
              <a:t>הנוסטרו</a:t>
            </a:r>
            <a:r>
              <a:rPr lang="he-IL" altLang="he-IL" sz="2200" dirty="0" smtClean="0">
                <a:latin typeface="Times New Roman" pitchFamily="18" charset="0"/>
              </a:rPr>
              <a:t> שלהם, אלא לאור הגדרת מוסד כספי בחוק מע"מ ופעילותם הפיננסית הענפה במסגרת השירותים שהם נותנים ללקוחות פרטיים.  </a:t>
            </a:r>
            <a:endParaRPr lang="he-IL" altLang="he-IL" sz="2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כותרת 1"/>
          <p:cNvSpPr>
            <a:spLocks noGrp="1"/>
          </p:cNvSpPr>
          <p:nvPr>
            <p:ph type="title"/>
          </p:nvPr>
        </p:nvSpPr>
        <p:spPr>
          <a:xfrm>
            <a:off x="457200" y="0"/>
            <a:ext cx="8229600" cy="857250"/>
          </a:xfrm>
        </p:spPr>
        <p:txBody>
          <a:bodyPr/>
          <a:lstStyle/>
          <a:p>
            <a:r>
              <a:rPr lang="he-IL" altLang="he-IL" smtClean="0"/>
              <a:t>חיוב במע"מ של פעילות נוסטרו- החלטת המיסוי</a:t>
            </a:r>
          </a:p>
        </p:txBody>
      </p:sp>
      <p:sp>
        <p:nvSpPr>
          <p:cNvPr id="52227" name="מציין מיקום תוכן 2"/>
          <p:cNvSpPr>
            <a:spLocks noGrp="1"/>
          </p:cNvSpPr>
          <p:nvPr>
            <p:ph idx="1"/>
          </p:nvPr>
        </p:nvSpPr>
        <p:spPr>
          <a:xfrm>
            <a:off x="428625" y="1000125"/>
            <a:ext cx="8229600" cy="5000625"/>
          </a:xfrm>
        </p:spPr>
        <p:txBody>
          <a:bodyPr>
            <a:normAutofit/>
          </a:bodyPr>
          <a:lstStyle/>
          <a:p>
            <a:pPr algn="just"/>
            <a:r>
              <a:rPr lang="he-IL" altLang="he-IL" sz="2000" u="sng" dirty="0" smtClean="0">
                <a:latin typeface="Times New Roman" pitchFamily="18" charset="0"/>
              </a:rPr>
              <a:t>שלישית</a:t>
            </a:r>
            <a:r>
              <a:rPr lang="he-IL" altLang="he-IL" sz="2000" dirty="0" smtClean="0">
                <a:latin typeface="Times New Roman" pitchFamily="18" charset="0"/>
              </a:rPr>
              <a:t>, החלטת המיסוי מסתמכת על ההלכה שנקבעה בעניין </a:t>
            </a:r>
            <a:r>
              <a:rPr lang="he-IL" altLang="he-IL" sz="2000" b="1" dirty="0" smtClean="0">
                <a:latin typeface="Times New Roman" pitchFamily="18" charset="0"/>
              </a:rPr>
              <a:t>מגיד</a:t>
            </a:r>
            <a:r>
              <a:rPr lang="he-IL" altLang="he-IL" sz="2000" dirty="0" smtClean="0">
                <a:latin typeface="Times New Roman" pitchFamily="18" charset="0"/>
              </a:rPr>
              <a:t> (ע"א 9187/06), לפיה מדובר בפעילות עסקית ולא בפעילות פרטית. נציין לעניין זה, כי עניין </a:t>
            </a:r>
            <a:r>
              <a:rPr lang="he-IL" altLang="he-IL" sz="2000" b="1" dirty="0" smtClean="0">
                <a:latin typeface="Times New Roman" pitchFamily="18" charset="0"/>
              </a:rPr>
              <a:t>מגיד</a:t>
            </a:r>
            <a:r>
              <a:rPr lang="he-IL" altLang="he-IL" sz="2000" dirty="0" smtClean="0">
                <a:latin typeface="Times New Roman" pitchFamily="18" charset="0"/>
              </a:rPr>
              <a:t> ניתן בהקשר של מס הכנסה, לפני למעלה משש שנים ודומה, כי אין בו כל חדש לעניין עצם הסיווג של פעילות </a:t>
            </a:r>
            <a:r>
              <a:rPr lang="he-IL" altLang="he-IL" sz="2000" dirty="0" err="1" smtClean="0">
                <a:latin typeface="Times New Roman" pitchFamily="18" charset="0"/>
              </a:rPr>
              <a:t>נוסטרו</a:t>
            </a:r>
            <a:r>
              <a:rPr lang="he-IL" altLang="he-IL" sz="2000" dirty="0" smtClean="0">
                <a:latin typeface="Times New Roman" pitchFamily="18" charset="0"/>
              </a:rPr>
              <a:t> כפעילות של מוסד כספי. </a:t>
            </a:r>
          </a:p>
          <a:p>
            <a:pPr algn="just"/>
            <a:r>
              <a:rPr lang="he-IL" altLang="he-IL" sz="2000" u="sng" dirty="0" smtClean="0">
                <a:latin typeface="Times New Roman" pitchFamily="18" charset="0"/>
              </a:rPr>
              <a:t>רביעית</a:t>
            </a:r>
            <a:r>
              <a:rPr lang="he-IL" altLang="he-IL" sz="2000" dirty="0" smtClean="0">
                <a:latin typeface="Times New Roman" pitchFamily="18" charset="0"/>
              </a:rPr>
              <a:t>, בניסיון למצוא אחיזה בהוראת חקיקה, קובעת החלטת המיסוי, כי אופי פעילות החברה נופל בגדר סעיף 1(א)(3) לצו מס ערך מוסף (קביעת מוסד כספי), </a:t>
            </a:r>
            <a:r>
              <a:rPr lang="he-IL" altLang="he-IL" sz="2000" dirty="0" err="1" smtClean="0">
                <a:latin typeface="Times New Roman" pitchFamily="18" charset="0"/>
              </a:rPr>
              <a:t>התשל"ז</a:t>
            </a:r>
            <a:r>
              <a:rPr lang="he-IL" altLang="he-IL" sz="2000" dirty="0" smtClean="0">
                <a:latin typeface="Times New Roman" pitchFamily="18" charset="0"/>
              </a:rPr>
              <a:t> – 1977 (להלן: "</a:t>
            </a:r>
            <a:r>
              <a:rPr lang="he-IL" altLang="he-IL" sz="2000" b="1" dirty="0" smtClean="0">
                <a:latin typeface="Times New Roman" pitchFamily="18" charset="0"/>
              </a:rPr>
              <a:t>הצו</a:t>
            </a:r>
            <a:r>
              <a:rPr lang="he-IL" altLang="he-IL" sz="2000" dirty="0" smtClean="0">
                <a:latin typeface="Times New Roman" pitchFamily="18" charset="0"/>
              </a:rPr>
              <a:t>"). הצו קובע, כי יסווג כמוסד כספי </a:t>
            </a:r>
            <a:r>
              <a:rPr lang="he-IL" altLang="he-IL" sz="2000" b="1" dirty="0" smtClean="0">
                <a:latin typeface="Times New Roman" pitchFamily="18" charset="0"/>
              </a:rPr>
              <a:t>"מי שעסקו במכירת מטבע חוץ או ניירות ערך או מסמכים סחירים אחרים, ולעניין זה יראו כי שעסקו במכירת ניירות ערך או מסמכים סחירים אחרים, אף אם הוא רוכש אותם לצורך קבלת </a:t>
            </a:r>
            <a:r>
              <a:rPr lang="he-IL" altLang="he-IL" sz="2000" b="1" dirty="0" err="1" smtClean="0">
                <a:latin typeface="Times New Roman" pitchFamily="18" charset="0"/>
              </a:rPr>
              <a:t>פרעונם</a:t>
            </a:r>
            <a:r>
              <a:rPr lang="he-IL" altLang="he-IL" sz="2000" b="1" dirty="0" smtClean="0">
                <a:latin typeface="Times New Roman" pitchFamily="18" charset="0"/>
              </a:rPr>
              <a:t> או פדיונם"</a:t>
            </a:r>
            <a:r>
              <a:rPr lang="he-IL" altLang="he-IL" sz="2000" dirty="0" smtClean="0">
                <a:latin typeface="Times New Roman" pitchFamily="18" charset="0"/>
              </a:rPr>
              <a:t>.</a:t>
            </a:r>
          </a:p>
          <a:p>
            <a:r>
              <a:rPr lang="he-IL" sz="2000" dirty="0" smtClean="0"/>
              <a:t>החלטת המיסוי מדגישה, </a:t>
            </a:r>
            <a:r>
              <a:rPr lang="he-IL" sz="2000" dirty="0"/>
              <a:t>כי הסיווג כ"מוסד כספי" חל גם על התאגדויות משפטיות אחרות, במידה והן </a:t>
            </a:r>
            <a:r>
              <a:rPr lang="he-IL" sz="2000" dirty="0" smtClean="0"/>
              <a:t>מקיימות את </a:t>
            </a:r>
            <a:r>
              <a:rPr lang="he-IL" sz="2000" dirty="0"/>
              <a:t>אותו סוג ונפח </a:t>
            </a:r>
            <a:r>
              <a:rPr lang="he-IL" sz="2000" dirty="0" smtClean="0"/>
              <a:t>פעילות (לרבות </a:t>
            </a:r>
            <a:r>
              <a:rPr lang="he-IL" sz="2000" dirty="0"/>
              <a:t>פעילות דומה המבוצעת על ידי אנשים </a:t>
            </a:r>
            <a:r>
              <a:rPr lang="he-IL" sz="2000" dirty="0" smtClean="0"/>
              <a:t>פרטיים).</a:t>
            </a:r>
            <a:endParaRPr lang="he-IL" altLang="he-IL" sz="2000" dirty="0" smtClean="0">
              <a:latin typeface="Times New Roman" pitchFamily="18" charset="0"/>
            </a:endParaRPr>
          </a:p>
          <a:p>
            <a:pPr algn="just"/>
            <a:endParaRPr lang="he-IL" altLang="he-IL" sz="2000" b="1" dirty="0" smtClean="0">
              <a:latin typeface="Times New Roman" pitchFamily="18" charset="0"/>
            </a:endParaRPr>
          </a:p>
          <a:p>
            <a:pPr algn="just"/>
            <a:r>
              <a:rPr lang="he-IL" altLang="he-IL" sz="2000" b="1" dirty="0" smtClean="0">
                <a:latin typeface="Times New Roman" pitchFamily="18" charset="0"/>
              </a:rPr>
              <a:t>ביקורת, פתרונות אפשריים ונקודות למחשבה</a:t>
            </a:r>
            <a:endParaRPr lang="en-US" altLang="he-IL" sz="2000" b="1" dirty="0" smtClean="0">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כותרת 1"/>
          <p:cNvSpPr>
            <a:spLocks noGrp="1"/>
          </p:cNvSpPr>
          <p:nvPr>
            <p:ph type="title"/>
          </p:nvPr>
        </p:nvSpPr>
        <p:spPr>
          <a:xfrm>
            <a:off x="395288" y="-28575"/>
            <a:ext cx="8229600" cy="857250"/>
          </a:xfrm>
        </p:spPr>
        <p:txBody>
          <a:bodyPr/>
          <a:lstStyle/>
          <a:p>
            <a:r>
              <a:rPr lang="he-IL" altLang="he-IL" smtClean="0"/>
              <a:t>שלבי ההליך המנהלי והמשפטי</a:t>
            </a:r>
          </a:p>
        </p:txBody>
      </p:sp>
      <p:sp>
        <p:nvSpPr>
          <p:cNvPr id="3" name="מציין מיקום תוכן 2"/>
          <p:cNvSpPr>
            <a:spLocks noGrp="1"/>
          </p:cNvSpPr>
          <p:nvPr>
            <p:ph idx="1"/>
          </p:nvPr>
        </p:nvSpPr>
        <p:spPr>
          <a:xfrm>
            <a:off x="428625" y="1000125"/>
            <a:ext cx="8229600" cy="5000625"/>
          </a:xfrm>
        </p:spPr>
        <p:txBody>
          <a:bodyPr>
            <a:normAutofit lnSpcReduction="10000"/>
          </a:bodyPr>
          <a:lstStyle/>
          <a:p>
            <a:pPr marL="0" indent="0" eaLnBrk="1" hangingPunct="1">
              <a:buFont typeface="Arial" pitchFamily="34" charset="0"/>
              <a:buNone/>
              <a:defRPr/>
            </a:pPr>
            <a:r>
              <a:rPr lang="he-IL" sz="2400" b="1" u="sng" dirty="0">
                <a:solidFill>
                  <a:prstClr val="black"/>
                </a:solidFill>
              </a:rPr>
              <a:t>רקע </a:t>
            </a:r>
          </a:p>
          <a:p>
            <a:pPr algn="just">
              <a:defRPr/>
            </a:pPr>
            <a:r>
              <a:rPr lang="he-IL" sz="2200" b="1" dirty="0">
                <a:solidFill>
                  <a:prstClr val="black"/>
                </a:solidFill>
              </a:rPr>
              <a:t>שלב א': </a:t>
            </a:r>
            <a:r>
              <a:rPr lang="he-IL" sz="2200" dirty="0">
                <a:solidFill>
                  <a:prstClr val="black"/>
                </a:solidFill>
              </a:rPr>
              <a:t>שומה עצמית + ביקורת על שומה עצמית (סעיף 145(א) לפקודה, סעיף 74 לחוק מע"מ).</a:t>
            </a:r>
          </a:p>
          <a:p>
            <a:pPr algn="just">
              <a:defRPr/>
            </a:pPr>
            <a:r>
              <a:rPr lang="he-IL" sz="2200" dirty="0">
                <a:solidFill>
                  <a:prstClr val="black"/>
                </a:solidFill>
              </a:rPr>
              <a:t>סעיף 150(א) לפקודת מס הכנסה (נוסח חדש), </a:t>
            </a:r>
            <a:r>
              <a:rPr lang="he-IL" sz="2200" dirty="0" err="1">
                <a:solidFill>
                  <a:prstClr val="black"/>
                </a:solidFill>
              </a:rPr>
              <a:t>התשכ"א</a:t>
            </a:r>
            <a:r>
              <a:rPr lang="he-IL" sz="2200" dirty="0">
                <a:solidFill>
                  <a:prstClr val="black"/>
                </a:solidFill>
              </a:rPr>
              <a:t>- 1961: </a:t>
            </a:r>
            <a:r>
              <a:rPr lang="he-IL" sz="2200" b="1" dirty="0">
                <a:solidFill>
                  <a:prstClr val="black"/>
                </a:solidFill>
              </a:rPr>
              <a:t>"היה אדם חולק על השומה, רשאי הוא לבקש מאת פקיד השומה, בהודעת השגה, בכתב, לחזור ולעיין ולשנות את השומה</a:t>
            </a:r>
            <a:r>
              <a:rPr lang="en-US" sz="2200" b="1" dirty="0">
                <a:solidFill>
                  <a:prstClr val="black"/>
                </a:solidFill>
              </a:rPr>
              <a:t>;</a:t>
            </a:r>
            <a:r>
              <a:rPr lang="he-IL" sz="2200" b="1" dirty="0">
                <a:solidFill>
                  <a:prstClr val="black"/>
                </a:solidFill>
              </a:rPr>
              <a:t> בקשה כאמור תפרש בדיוק את הנימוקים להשגה על השומה...". </a:t>
            </a:r>
          </a:p>
          <a:p>
            <a:pPr algn="just">
              <a:defRPr/>
            </a:pPr>
            <a:r>
              <a:rPr lang="he-IL" sz="2200" dirty="0">
                <a:solidFill>
                  <a:prstClr val="black"/>
                </a:solidFill>
              </a:rPr>
              <a:t>סעיף 82(א) לחוק מס ערך מוסף, </a:t>
            </a:r>
            <a:r>
              <a:rPr lang="he-IL" sz="2200" dirty="0" err="1">
                <a:solidFill>
                  <a:prstClr val="black"/>
                </a:solidFill>
              </a:rPr>
              <a:t>התשל"ו</a:t>
            </a:r>
            <a:r>
              <a:rPr lang="he-IL" sz="2200" dirty="0">
                <a:solidFill>
                  <a:prstClr val="black"/>
                </a:solidFill>
              </a:rPr>
              <a:t>- 1975</a:t>
            </a:r>
          </a:p>
          <a:p>
            <a:pPr algn="just">
              <a:defRPr/>
            </a:pPr>
            <a:r>
              <a:rPr lang="he-IL" sz="2200" dirty="0">
                <a:solidFill>
                  <a:prstClr val="black"/>
                </a:solidFill>
              </a:rPr>
              <a:t>סעיף 87(א) לחוק מיסוי מקרקעין (שבח ורכישה), </a:t>
            </a:r>
            <a:r>
              <a:rPr lang="he-IL" sz="2200" dirty="0" err="1">
                <a:solidFill>
                  <a:prstClr val="black"/>
                </a:solidFill>
              </a:rPr>
              <a:t>התשכ"ג</a:t>
            </a:r>
            <a:r>
              <a:rPr lang="he-IL" sz="2200" dirty="0">
                <a:solidFill>
                  <a:prstClr val="black"/>
                </a:solidFill>
              </a:rPr>
              <a:t>- 1963.</a:t>
            </a:r>
          </a:p>
          <a:p>
            <a:pPr algn="just">
              <a:defRPr/>
            </a:pPr>
            <a:r>
              <a:rPr lang="he-IL" sz="2200" b="1" dirty="0">
                <a:solidFill>
                  <a:prstClr val="black"/>
                </a:solidFill>
              </a:rPr>
              <a:t>שלב ב'</a:t>
            </a:r>
            <a:r>
              <a:rPr lang="he-IL" sz="2200" dirty="0">
                <a:solidFill>
                  <a:prstClr val="black"/>
                </a:solidFill>
              </a:rPr>
              <a:t>: הדיון בהשגה - סעיפים 150א/151 לפקודה. סעיף 82 לחוק מע"מ. סעיף 87/ 87א לחוק מיסוי מקרקעין.</a:t>
            </a:r>
          </a:p>
          <a:p>
            <a:pPr algn="just">
              <a:defRPr/>
            </a:pPr>
            <a:r>
              <a:rPr lang="he-IL" sz="2200" b="1" dirty="0">
                <a:solidFill>
                  <a:prstClr val="black"/>
                </a:solidFill>
              </a:rPr>
              <a:t>שלב ג'</a:t>
            </a:r>
            <a:r>
              <a:rPr lang="he-IL" sz="2200" dirty="0">
                <a:solidFill>
                  <a:prstClr val="black"/>
                </a:solidFill>
              </a:rPr>
              <a:t>: הגשת ערעור/ערר לבית המשפט המחוזי.</a:t>
            </a:r>
          </a:p>
          <a:p>
            <a:pPr marL="0" indent="0" algn="just">
              <a:buFont typeface="Arial" pitchFamily="34" charset="0"/>
              <a:buNone/>
              <a:defRPr/>
            </a:pPr>
            <a:r>
              <a:rPr lang="he-IL" sz="2200" b="1" dirty="0">
                <a:solidFill>
                  <a:prstClr val="black"/>
                </a:solidFill>
              </a:rPr>
              <a:t>נשאלת השאלה כיצד לסווג את ההשגה ואת הערעור לצרכי ניהול ההליך המשפטי?</a:t>
            </a:r>
          </a:p>
          <a:p>
            <a:pPr>
              <a:defRPr/>
            </a:pPr>
            <a:endParaRPr lang="he-I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כותרת 1"/>
          <p:cNvSpPr>
            <a:spLocks noGrp="1"/>
          </p:cNvSpPr>
          <p:nvPr>
            <p:ph type="title"/>
          </p:nvPr>
        </p:nvSpPr>
        <p:spPr>
          <a:xfrm>
            <a:off x="457200" y="0"/>
            <a:ext cx="8229600" cy="857250"/>
          </a:xfrm>
        </p:spPr>
        <p:txBody>
          <a:bodyPr/>
          <a:lstStyle/>
          <a:p>
            <a:r>
              <a:rPr lang="he-IL" altLang="he-IL" smtClean="0"/>
              <a:t>הליך התביעה מול הליך ערעור</a:t>
            </a:r>
          </a:p>
        </p:txBody>
      </p:sp>
      <p:sp>
        <p:nvSpPr>
          <p:cNvPr id="3" name="מציין מיקום תוכן 2"/>
          <p:cNvSpPr>
            <a:spLocks noGrp="1"/>
          </p:cNvSpPr>
          <p:nvPr>
            <p:ph idx="1"/>
          </p:nvPr>
        </p:nvSpPr>
        <p:spPr>
          <a:xfrm>
            <a:off x="428625" y="1000125"/>
            <a:ext cx="8229600" cy="5000625"/>
          </a:xfrm>
        </p:spPr>
        <p:txBody>
          <a:bodyPr/>
          <a:lstStyle/>
          <a:p>
            <a:pPr marL="0" indent="0" eaLnBrk="1" hangingPunct="1">
              <a:buFont typeface="Arial" pitchFamily="34" charset="0"/>
              <a:buNone/>
              <a:defRPr/>
            </a:pPr>
            <a:r>
              <a:rPr lang="he-IL" sz="2400" dirty="0">
                <a:solidFill>
                  <a:prstClr val="black"/>
                </a:solidFill>
              </a:rPr>
              <a:t>תקנות סדר דין אזרחי תשמ"ד- 1984 (</a:t>
            </a:r>
            <a:r>
              <a:rPr lang="he-IL" sz="2400" dirty="0" err="1">
                <a:solidFill>
                  <a:prstClr val="black"/>
                </a:solidFill>
              </a:rPr>
              <a:t>להלן:"</a:t>
            </a:r>
            <a:r>
              <a:rPr lang="he-IL" sz="2400" b="1" dirty="0" err="1">
                <a:solidFill>
                  <a:prstClr val="black"/>
                </a:solidFill>
              </a:rPr>
              <a:t>התקנות</a:t>
            </a:r>
            <a:r>
              <a:rPr lang="he-IL" sz="2400" dirty="0">
                <a:solidFill>
                  <a:prstClr val="black"/>
                </a:solidFill>
              </a:rPr>
              <a:t>")</a:t>
            </a:r>
          </a:p>
          <a:p>
            <a:pPr marL="0" indent="0" eaLnBrk="1" hangingPunct="1">
              <a:buFont typeface="Arial" pitchFamily="34" charset="0"/>
              <a:buNone/>
              <a:defRPr/>
            </a:pPr>
            <a:r>
              <a:rPr lang="he-IL" sz="2200" b="1" u="sng" dirty="0">
                <a:solidFill>
                  <a:prstClr val="black"/>
                </a:solidFill>
              </a:rPr>
              <a:t>כתב תביעה:</a:t>
            </a:r>
          </a:p>
          <a:p>
            <a:pPr>
              <a:defRPr/>
            </a:pPr>
            <a:r>
              <a:rPr lang="he-IL" sz="2200" dirty="0">
                <a:solidFill>
                  <a:prstClr val="black"/>
                </a:solidFill>
              </a:rPr>
              <a:t>תקנה 9 לתקנות מסדירה אלו פרטים יכיל כתב התביעה (רשימה סגורה). </a:t>
            </a:r>
          </a:p>
          <a:p>
            <a:pPr marL="400050" lvl="1" indent="0">
              <a:buFont typeface="Arial" pitchFamily="34" charset="0"/>
              <a:buNone/>
              <a:defRPr/>
            </a:pPr>
            <a:r>
              <a:rPr lang="he-IL" sz="2200" dirty="0">
                <a:solidFill>
                  <a:prstClr val="black"/>
                </a:solidFill>
              </a:rPr>
              <a:t>תקנה 9(5) קובעת, כי יש להציג את המסכת העובדתית לעילת התובענה, כדלקמן:</a:t>
            </a:r>
          </a:p>
          <a:p>
            <a:pPr marL="400050" lvl="1" indent="0">
              <a:buFont typeface="Arial" pitchFamily="34" charset="0"/>
              <a:buNone/>
              <a:defRPr/>
            </a:pPr>
            <a:r>
              <a:rPr lang="he-IL" sz="2200" b="1" dirty="0">
                <a:solidFill>
                  <a:prstClr val="black"/>
                </a:solidFill>
              </a:rPr>
              <a:t>"9. ואלה הפרטים שיכיל כתב תביעה, וחוץ מן האמור בתקנות להלן לא יכיל אלא פרטים אלה:...</a:t>
            </a:r>
            <a:r>
              <a:rPr lang="he-IL" sz="2200" b="1" u="sng" dirty="0">
                <a:solidFill>
                  <a:prstClr val="black"/>
                </a:solidFill>
              </a:rPr>
              <a:t>(5) העובדות העיקריות המהוות את עילת התובענה, ואימתי נולדה;..."</a:t>
            </a:r>
            <a:endParaRPr lang="en-US" sz="2200" b="1" u="sng" dirty="0">
              <a:solidFill>
                <a:prstClr val="black"/>
              </a:solidFill>
            </a:endParaRPr>
          </a:p>
          <a:p>
            <a:pPr algn="just">
              <a:defRPr/>
            </a:pPr>
            <a:r>
              <a:rPr lang="he-IL" sz="2200" dirty="0">
                <a:solidFill>
                  <a:prstClr val="black"/>
                </a:solidFill>
              </a:rPr>
              <a:t>תקנה 92 מסדירה מצב בו אחד מבעל הדין מעוניין לתקן את כתב הטענות : </a:t>
            </a:r>
          </a:p>
          <a:p>
            <a:pPr marL="400050" lvl="1" indent="0" algn="just">
              <a:buFont typeface="Arial" pitchFamily="34" charset="0"/>
              <a:buNone/>
              <a:defRPr/>
            </a:pPr>
            <a:r>
              <a:rPr lang="he-IL" sz="2200" b="1" dirty="0">
                <a:solidFill>
                  <a:prstClr val="black"/>
                </a:solidFill>
              </a:rPr>
              <a:t>"92.  ... תיקון של טענה עובדתית או הוספתה, טעונים הגשת תצהיר המאמת את העובדות."</a:t>
            </a:r>
          </a:p>
          <a:p>
            <a:pPr>
              <a:defRPr/>
            </a:pPr>
            <a:endParaRPr lang="he-I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0"/>
            <a:ext cx="8229600" cy="857250"/>
          </a:xfrm>
        </p:spPr>
        <p:txBody>
          <a:bodyPr>
            <a:normAutofit fontScale="90000"/>
          </a:bodyPr>
          <a:lstStyle/>
          <a:p>
            <a:pPr>
              <a:defRPr/>
            </a:pPr>
            <a:r>
              <a:rPr lang="he-IL" dirty="0" smtClean="0"/>
              <a:t>שלב ההליך המנהלי - הליך התביעה מול הליך ערעור</a:t>
            </a:r>
            <a:endParaRPr lang="he-IL" dirty="0"/>
          </a:p>
        </p:txBody>
      </p:sp>
      <p:sp>
        <p:nvSpPr>
          <p:cNvPr id="3" name="מציין מיקום תוכן 2"/>
          <p:cNvSpPr>
            <a:spLocks noGrp="1"/>
          </p:cNvSpPr>
          <p:nvPr>
            <p:ph idx="1"/>
          </p:nvPr>
        </p:nvSpPr>
        <p:spPr>
          <a:xfrm>
            <a:off x="428625" y="1000125"/>
            <a:ext cx="8229600" cy="5000625"/>
          </a:xfrm>
        </p:spPr>
        <p:txBody>
          <a:bodyPr/>
          <a:lstStyle/>
          <a:p>
            <a:pPr marL="0" indent="0" eaLnBrk="1" hangingPunct="1">
              <a:buFont typeface="Arial" pitchFamily="34" charset="0"/>
              <a:buNone/>
              <a:defRPr/>
            </a:pPr>
            <a:r>
              <a:rPr lang="he-IL" sz="2400" b="1" u="sng" dirty="0">
                <a:solidFill>
                  <a:prstClr val="black"/>
                </a:solidFill>
              </a:rPr>
              <a:t>בהליך הערעור </a:t>
            </a:r>
          </a:p>
          <a:p>
            <a:pPr marL="0" indent="0" eaLnBrk="1" hangingPunct="1">
              <a:buFont typeface="Arial" pitchFamily="34" charset="0"/>
              <a:buNone/>
              <a:defRPr/>
            </a:pPr>
            <a:r>
              <a:rPr lang="he-IL" sz="2200" dirty="0">
                <a:solidFill>
                  <a:prstClr val="black"/>
                </a:solidFill>
              </a:rPr>
              <a:t>תקנות 457-458 לתקנות קובעות כלל וחריגים לעניין הבאת ראיות נוספות, אשר לא נשמעו בערכאה הקודמת, כדלקמן:</a:t>
            </a:r>
            <a:endParaRPr lang="en-US" sz="2200" dirty="0">
              <a:solidFill>
                <a:prstClr val="black"/>
              </a:solidFill>
            </a:endParaRPr>
          </a:p>
          <a:p>
            <a:pPr marL="400050" lvl="1" indent="0">
              <a:buFont typeface="Arial" pitchFamily="34" charset="0"/>
              <a:buNone/>
              <a:defRPr/>
            </a:pPr>
            <a:r>
              <a:rPr lang="he-IL" sz="2200" b="1" dirty="0">
                <a:solidFill>
                  <a:prstClr val="black"/>
                </a:solidFill>
              </a:rPr>
              <a:t>"457.(א)בעלי הדין בערעור אינם זכאים להביא ראיות נוספות, בין בכתב ובין בעל פה, לפני בית המשפט שלערעור, ואולם אם בית המשפט שבערכאה קודמת סירב לקבל ראיות שצריך היה לקבלן, או אם בית המשפט שלערעור סבור שכדי לאפשר לו מתן פסק דין, או מכל סיבה חשובה אחרת, דרושה הצגת מסמך או חקירת עד, רשאי בית המשפט שלערעור להתיר הבאת הראיות הנוספות."</a:t>
            </a:r>
            <a:r>
              <a:rPr lang="en-US" sz="2200" b="1" dirty="0">
                <a:solidFill>
                  <a:prstClr val="black"/>
                </a:solidFill>
              </a:rPr>
              <a:t> </a:t>
            </a:r>
          </a:p>
          <a:p>
            <a:pPr marL="400050" lvl="1" indent="0">
              <a:buFont typeface="Arial" pitchFamily="34" charset="0"/>
              <a:buNone/>
              <a:defRPr/>
            </a:pPr>
            <a:r>
              <a:rPr lang="he-IL" sz="2200" b="1" dirty="0">
                <a:solidFill>
                  <a:prstClr val="black"/>
                </a:solidFill>
              </a:rPr>
              <a:t>458.התיר בית המשפט שלערעור הבאת עדויות נוספות, יכול הוא עצמו לגבותן, אם בעל פה, אם בתצהיר ואם בדרך אחרת, או להורות לבית משפט אחר לגבותן ולשלחן אליו.</a:t>
            </a:r>
            <a:r>
              <a:rPr lang="en-US" sz="1800" b="1" dirty="0">
                <a:solidFill>
                  <a:prstClr val="black"/>
                </a:solidFill>
              </a:rPr>
              <a:t>"</a:t>
            </a:r>
            <a:endParaRPr lang="he-IL" sz="1800" b="1" dirty="0">
              <a:solidFill>
                <a:prstClr val="black"/>
              </a:solidFill>
            </a:endParaRPr>
          </a:p>
          <a:p>
            <a:pPr>
              <a:defRPr/>
            </a:pPr>
            <a:endParaRPr lang="he-I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0"/>
            <a:ext cx="8229600" cy="857250"/>
          </a:xfrm>
        </p:spPr>
        <p:txBody>
          <a:bodyPr>
            <a:normAutofit fontScale="90000"/>
          </a:bodyPr>
          <a:lstStyle/>
          <a:p>
            <a:pPr marL="457200" indent="-457200" eaLnBrk="1" hangingPunct="1">
              <a:defRPr/>
            </a:pPr>
            <a:r>
              <a:rPr lang="he-IL" dirty="0" smtClean="0"/>
              <a:t>חשיבותה של השגה לצרכי ההליך המשפטי</a:t>
            </a:r>
            <a:br>
              <a:rPr lang="he-IL" dirty="0" smtClean="0"/>
            </a:br>
            <a:r>
              <a:rPr lang="he-IL" dirty="0" smtClean="0"/>
              <a:t>עניין רובומטיקס</a:t>
            </a:r>
          </a:p>
        </p:txBody>
      </p:sp>
      <p:sp>
        <p:nvSpPr>
          <p:cNvPr id="37891" name="Content Placeholder 2"/>
          <p:cNvSpPr>
            <a:spLocks noGrp="1"/>
          </p:cNvSpPr>
          <p:nvPr>
            <p:ph idx="1"/>
          </p:nvPr>
        </p:nvSpPr>
        <p:spPr>
          <a:xfrm>
            <a:off x="468313" y="981075"/>
            <a:ext cx="8229600" cy="5000625"/>
          </a:xfrm>
        </p:spPr>
        <p:txBody>
          <a:bodyPr/>
          <a:lstStyle/>
          <a:p>
            <a:pPr marL="0" indent="0" eaLnBrk="1" hangingPunct="1">
              <a:buFont typeface="Arial" pitchFamily="34" charset="0"/>
              <a:buNone/>
              <a:defRPr/>
            </a:pPr>
            <a:r>
              <a:rPr lang="he-IL" sz="2400" b="1" u="sng" dirty="0"/>
              <a:t>פסק הדין </a:t>
            </a:r>
            <a:r>
              <a:rPr lang="he-IL" sz="2400" b="1" u="sng" dirty="0" smtClean="0"/>
              <a:t>בעניין רובומטיקס (עמ"ה 1022/09 עמ"ה 6725-08-12)(2014) – כב' השופט </a:t>
            </a:r>
            <a:r>
              <a:rPr lang="he-IL" sz="2400" b="1" u="sng" dirty="0" err="1" smtClean="0"/>
              <a:t>אלטוביה</a:t>
            </a:r>
            <a:r>
              <a:rPr lang="he-IL" sz="2400" b="1" u="sng" dirty="0" smtClean="0"/>
              <a:t>:</a:t>
            </a:r>
          </a:p>
          <a:p>
            <a:pPr marL="0" indent="0" eaLnBrk="1" hangingPunct="1">
              <a:buFont typeface="Arial" pitchFamily="34" charset="0"/>
              <a:buNone/>
              <a:defRPr/>
            </a:pPr>
            <a:r>
              <a:rPr lang="he-IL" sz="2200" b="1" u="sng" dirty="0" smtClean="0"/>
              <a:t>עובדות הבקשה</a:t>
            </a:r>
            <a:endParaRPr lang="he-IL" sz="2200" b="1" u="sng" dirty="0"/>
          </a:p>
          <a:p>
            <a:pPr eaLnBrk="1" hangingPunct="1">
              <a:defRPr/>
            </a:pPr>
            <a:r>
              <a:rPr lang="he-IL" sz="2200" dirty="0" smtClean="0"/>
              <a:t>פקיד שומה מפעלים גדולים (להלן: "</a:t>
            </a:r>
            <a:r>
              <a:rPr lang="he-IL" sz="2200" b="1" dirty="0" smtClean="0"/>
              <a:t>המבקש</a:t>
            </a:r>
            <a:r>
              <a:rPr lang="he-IL" sz="2200" dirty="0" smtClean="0"/>
              <a:t>") ביקש מבית המשפט, כי יורה על מחיקה של מספר סעיפים מן התצהיר אשר הגישה המשיבה כולל טענות עובדתיות ומסמכים אשר לא נטענו והוצגו בשלב ההשגה.</a:t>
            </a:r>
          </a:p>
          <a:p>
            <a:pPr eaLnBrk="1" hangingPunct="1">
              <a:defRPr/>
            </a:pPr>
            <a:r>
              <a:rPr lang="he-IL" sz="2200" dirty="0" smtClean="0"/>
              <a:t>המשיבה טוענת, כי העובדות אשר נטענו בתצהיר עולות מן הדוחות הכספיים ולגבי המסמכים, רובם הם דיווחים לגופים סטטוטוריים ולפיכך היו נגישים לציבור ולמבקש. מנימוקי השומה עולה, כי גם המשיב עשה שימוש במידע חיצוני.</a:t>
            </a:r>
          </a:p>
          <a:p>
            <a:pPr eaLnBrk="1" hangingPunct="1">
              <a:defRPr/>
            </a:pPr>
            <a:endParaRPr lang="he-IL" sz="2200" dirty="0" smtClean="0"/>
          </a:p>
          <a:p>
            <a:pPr algn="just">
              <a:lnSpc>
                <a:spcPct val="90000"/>
              </a:lnSpc>
              <a:defRPr/>
            </a:pP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0"/>
            <a:ext cx="8229600" cy="857250"/>
          </a:xfrm>
        </p:spPr>
        <p:txBody>
          <a:bodyPr>
            <a:normAutofit fontScale="90000"/>
          </a:bodyPr>
          <a:lstStyle/>
          <a:p>
            <a:pPr marL="457200" indent="-457200" eaLnBrk="1" hangingPunct="1">
              <a:defRPr/>
            </a:pPr>
            <a:r>
              <a:rPr lang="he-IL" dirty="0" smtClean="0"/>
              <a:t>חשיבותה של השגה לצרכי ההליך המשפטי</a:t>
            </a:r>
            <a:br>
              <a:rPr lang="he-IL" dirty="0" smtClean="0"/>
            </a:br>
            <a:r>
              <a:rPr lang="he-IL" dirty="0" smtClean="0"/>
              <a:t>עניין רובומטיקס</a:t>
            </a:r>
          </a:p>
        </p:txBody>
      </p:sp>
      <p:sp>
        <p:nvSpPr>
          <p:cNvPr id="37891" name="Content Placeholder 2"/>
          <p:cNvSpPr>
            <a:spLocks noGrp="1"/>
          </p:cNvSpPr>
          <p:nvPr>
            <p:ph idx="1"/>
          </p:nvPr>
        </p:nvSpPr>
        <p:spPr>
          <a:xfrm>
            <a:off x="468313" y="981075"/>
            <a:ext cx="8229600" cy="5000625"/>
          </a:xfrm>
        </p:spPr>
        <p:txBody>
          <a:bodyPr/>
          <a:lstStyle/>
          <a:p>
            <a:pPr marL="0" indent="0" eaLnBrk="1" hangingPunct="1">
              <a:buFont typeface="Arial" pitchFamily="34" charset="0"/>
              <a:buNone/>
              <a:defRPr/>
            </a:pPr>
            <a:r>
              <a:rPr lang="he-IL" sz="2400" b="1" u="sng" dirty="0"/>
              <a:t>פסק הדין </a:t>
            </a:r>
            <a:r>
              <a:rPr lang="he-IL" sz="2400" b="1" u="sng" dirty="0" smtClean="0"/>
              <a:t>בעניין רובומטיקס (עמ"ה 1022/09 עמ"ה 6725-08-12)(2014)</a:t>
            </a:r>
            <a:endParaRPr lang="he-IL" sz="2400" b="1" u="sng" dirty="0"/>
          </a:p>
          <a:p>
            <a:pPr marL="0" indent="0" eaLnBrk="1" hangingPunct="1">
              <a:buFont typeface="Arial" pitchFamily="34" charset="0"/>
              <a:buNone/>
              <a:defRPr/>
            </a:pPr>
            <a:r>
              <a:rPr lang="he-IL" sz="2200" b="1" u="sng" dirty="0" smtClean="0"/>
              <a:t>החלטת בית המשפט - קבלת הבקשה של פקיד השומה</a:t>
            </a:r>
          </a:p>
          <a:p>
            <a:pPr eaLnBrk="1" hangingPunct="1">
              <a:defRPr/>
            </a:pPr>
            <a:r>
              <a:rPr lang="he-IL" sz="2200" dirty="0" smtClean="0"/>
              <a:t>"</a:t>
            </a:r>
            <a:r>
              <a:rPr lang="he-IL" sz="2200" b="1" dirty="0"/>
              <a:t>המשיבה אינה כופרת בטענת המבקש לפיה המסמכים המצורפים לתצהירו של מר עדי כהן לא הומצאו לו, אולם לטענתה המבקש יכול היה להגיע למסמכים אלה או לדרוש אותם במסגרת הליך ההשגה</a:t>
            </a:r>
            <a:r>
              <a:rPr lang="he-IL" sz="2200" b="1" dirty="0" smtClean="0"/>
              <a:t>. טענה </a:t>
            </a:r>
            <a:r>
              <a:rPr lang="he-IL" sz="2200" b="1" dirty="0"/>
              <a:t>זו של המשיבה, אינה נראית לי. מהאמור לעיל בעניין מיקרוקול עולה כי על המשיבה היה להציג בפני המבקש את כל המסמכים הרלבנטיים להכרעה בעניינה בשלב ההשגה. משלא עשתה כן אין לאפשר לה מקצה שיפורים במסגרת הערעור כאן</a:t>
            </a:r>
            <a:r>
              <a:rPr lang="he-IL" sz="2200" b="1" dirty="0" smtClean="0"/>
              <a:t>.</a:t>
            </a:r>
            <a:r>
              <a:rPr lang="he-IL" sz="2200" dirty="0" smtClean="0"/>
              <a:t>"</a:t>
            </a:r>
          </a:p>
          <a:p>
            <a:pPr eaLnBrk="1" hangingPunct="1">
              <a:defRPr/>
            </a:pPr>
            <a:endParaRPr lang="he-IL" sz="2200" dirty="0"/>
          </a:p>
          <a:p>
            <a:pPr marL="0" indent="0">
              <a:buFont typeface="Arial" pitchFamily="34" charset="0"/>
              <a:buNone/>
              <a:defRPr/>
            </a:pPr>
            <a:r>
              <a:rPr lang="he-IL" sz="2600" dirty="0"/>
              <a:t> </a:t>
            </a:r>
          </a:p>
          <a:p>
            <a:pPr eaLnBrk="1" hangingPunct="1">
              <a:defRPr/>
            </a:pPr>
            <a:endParaRPr lang="he-IL" sz="2200" dirty="0" smtClean="0"/>
          </a:p>
          <a:p>
            <a:pPr algn="just">
              <a:lnSpc>
                <a:spcPct val="90000"/>
              </a:lnSpc>
              <a:defRPr/>
            </a:pP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0"/>
            <a:ext cx="8229600" cy="857250"/>
          </a:xfrm>
        </p:spPr>
        <p:txBody>
          <a:bodyPr>
            <a:normAutofit fontScale="90000"/>
          </a:bodyPr>
          <a:lstStyle/>
          <a:p>
            <a:pPr marL="457200" indent="-457200" eaLnBrk="1" hangingPunct="1">
              <a:defRPr/>
            </a:pPr>
            <a:r>
              <a:rPr lang="he-IL" dirty="0" smtClean="0"/>
              <a:t>חשיבותה של השגה לצרכי ההליך המשפטי</a:t>
            </a:r>
            <a:br>
              <a:rPr lang="he-IL" dirty="0" smtClean="0"/>
            </a:br>
            <a:r>
              <a:rPr lang="he-IL" dirty="0" smtClean="0"/>
              <a:t>עניין רובומטיקס</a:t>
            </a:r>
          </a:p>
        </p:txBody>
      </p:sp>
      <p:sp>
        <p:nvSpPr>
          <p:cNvPr id="37891" name="Content Placeholder 2"/>
          <p:cNvSpPr>
            <a:spLocks noGrp="1"/>
          </p:cNvSpPr>
          <p:nvPr>
            <p:ph idx="1"/>
          </p:nvPr>
        </p:nvSpPr>
        <p:spPr>
          <a:xfrm>
            <a:off x="468313" y="981075"/>
            <a:ext cx="8229600" cy="5000625"/>
          </a:xfrm>
        </p:spPr>
        <p:txBody>
          <a:bodyPr/>
          <a:lstStyle/>
          <a:p>
            <a:pPr marL="0" indent="0" eaLnBrk="1" hangingPunct="1">
              <a:buFont typeface="Arial" pitchFamily="34" charset="0"/>
              <a:buNone/>
              <a:defRPr/>
            </a:pPr>
            <a:r>
              <a:rPr lang="he-IL" sz="2400" b="1" u="sng" dirty="0" smtClean="0"/>
              <a:t>ערעור לעליון (רע"א 1830/14) </a:t>
            </a:r>
          </a:p>
          <a:p>
            <a:pPr marL="0" indent="0" eaLnBrk="1" hangingPunct="1">
              <a:buFont typeface="Arial" pitchFamily="34" charset="0"/>
              <a:buNone/>
              <a:defRPr/>
            </a:pPr>
            <a:r>
              <a:rPr lang="he-IL" sz="2200" b="1" u="sng" dirty="0" smtClean="0"/>
              <a:t>לשכת רואי החשבון הגישה בקשה  להצטרפות בהליך רשות הערעור בעליון </a:t>
            </a:r>
            <a:r>
              <a:rPr lang="he-IL" sz="2200" b="1" u="sng" dirty="0"/>
              <a:t>בתור "ידיד בית </a:t>
            </a:r>
            <a:r>
              <a:rPr lang="he-IL" sz="2200" b="1" u="sng" dirty="0" smtClean="0"/>
              <a:t>המשפט" מן הטעמים הבאים:</a:t>
            </a:r>
          </a:p>
          <a:p>
            <a:pPr eaLnBrk="1" hangingPunct="1">
              <a:defRPr/>
            </a:pPr>
            <a:r>
              <a:rPr lang="he-IL" sz="2200" dirty="0" smtClean="0"/>
              <a:t>קבלת ההחלטה של הערכאה הדיונית, לפיה לא ניתן לעלות בשלב הערעור טענות וראיות אשר לא הועלו בשלב ההשגה עלולה להביא לפגיעה חמורה בברור חבות המס ובגביית "מס אמת".</a:t>
            </a:r>
          </a:p>
          <a:p>
            <a:pPr eaLnBrk="1" hangingPunct="1">
              <a:defRPr/>
            </a:pPr>
            <a:r>
              <a:rPr lang="he-IL" sz="2200" dirty="0" smtClean="0"/>
              <a:t>ההחלטה עלולה לפגוע ביעילות ההליכים, עקב הצורך לייעוץ משפטי צמוד לאורך כל שלבי השומה. ובעקבות כך להתארכות הדיונים וייקור ההליך. פחות תיקים יסגרו בפשרה ורובם ייפנו לבתי המשפט דבר שיצור עומס על בתי המשפט והתארכות ההליכים.</a:t>
            </a:r>
          </a:p>
          <a:p>
            <a:pPr eaLnBrk="1" hangingPunct="1">
              <a:defRPr/>
            </a:pPr>
            <a:r>
              <a:rPr lang="he-IL" sz="2200" dirty="0" smtClean="0"/>
              <a:t>פגיעה בציבור רואי החשבון, המייצגים בהתאם להוראות הפקודה בפני רשויות המס אשר החלטה זו תקשה עליהם לבצע את מלאכתם נאמנה דבר שיכול להביא לידי פגיעה בחופש העיסוק.  </a:t>
            </a:r>
          </a:p>
          <a:p>
            <a:pPr eaLnBrk="1" hangingPunct="1">
              <a:defRPr/>
            </a:pP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0"/>
            <a:ext cx="8229600" cy="857250"/>
          </a:xfrm>
        </p:spPr>
        <p:txBody>
          <a:bodyPr/>
          <a:lstStyle/>
          <a:p>
            <a:pPr marL="457200" indent="-457200" eaLnBrk="1" hangingPunct="1"/>
            <a:r>
              <a:rPr lang="he-IL" altLang="he-IL" smtClean="0"/>
              <a:t>נושאי המצגת</a:t>
            </a:r>
          </a:p>
        </p:txBody>
      </p:sp>
      <p:sp>
        <p:nvSpPr>
          <p:cNvPr id="9219" name="Content Placeholder 2"/>
          <p:cNvSpPr>
            <a:spLocks noGrp="1"/>
          </p:cNvSpPr>
          <p:nvPr>
            <p:ph idx="1"/>
          </p:nvPr>
        </p:nvSpPr>
        <p:spPr>
          <a:xfrm>
            <a:off x="428625" y="1000125"/>
            <a:ext cx="8229600" cy="5000625"/>
          </a:xfrm>
        </p:spPr>
        <p:txBody>
          <a:bodyPr/>
          <a:lstStyle/>
          <a:p>
            <a:pPr marL="0" lvl="1" indent="0" eaLnBrk="1" hangingPunct="1">
              <a:buFont typeface="Arial" pitchFamily="34" charset="0"/>
              <a:buNone/>
              <a:defRPr/>
            </a:pPr>
            <a:endParaRPr lang="he-IL" sz="2000" dirty="0" smtClean="0"/>
          </a:p>
          <a:p>
            <a:pPr algn="just">
              <a:buFont typeface="Arial" charset="0"/>
              <a:buChar char="•"/>
              <a:defRPr/>
            </a:pPr>
            <a:r>
              <a:rPr lang="he-IL" sz="2400" b="1" dirty="0" smtClean="0"/>
              <a:t>תיקוני המיסוי העיקריים הצפויים במסגרת חוק ההסדרים ולאחריו</a:t>
            </a:r>
          </a:p>
          <a:p>
            <a:pPr algn="just">
              <a:buFont typeface="Arial" charset="0"/>
              <a:buChar char="•"/>
              <a:defRPr/>
            </a:pPr>
            <a:r>
              <a:rPr lang="he-IL" sz="2400" b="1" dirty="0" smtClean="0"/>
              <a:t>החלטת מיסוי – חיוב במע"מ של פעילות </a:t>
            </a:r>
            <a:r>
              <a:rPr lang="he-IL" sz="2400" b="1" dirty="0" err="1" smtClean="0"/>
              <a:t>נוסטרו</a:t>
            </a:r>
            <a:endParaRPr lang="he-IL" sz="2400" b="1" dirty="0" smtClean="0"/>
          </a:p>
          <a:p>
            <a:pPr algn="just">
              <a:buFont typeface="Arial" charset="0"/>
              <a:buChar char="•"/>
              <a:defRPr/>
            </a:pPr>
            <a:r>
              <a:rPr lang="he-IL" sz="2400" b="1" dirty="0" smtClean="0"/>
              <a:t>חשיבות הליך ההשגה לצרכי ההליך המשפטי</a:t>
            </a:r>
          </a:p>
          <a:p>
            <a:pPr algn="just">
              <a:buFont typeface="Arial" charset="0"/>
              <a:buChar char="•"/>
              <a:defRPr/>
            </a:pPr>
            <a:r>
              <a:rPr lang="he-IL" sz="2400" b="1" dirty="0" smtClean="0"/>
              <a:t>מכירת מוניטין לצרכי מס</a:t>
            </a:r>
          </a:p>
          <a:p>
            <a:pPr algn="just">
              <a:buFont typeface="Arial" charset="0"/>
              <a:buChar char="•"/>
              <a:defRPr/>
            </a:pPr>
            <a:r>
              <a:rPr lang="he-IL" sz="2400" b="1" dirty="0" smtClean="0"/>
              <a:t>פסילת ספרים לצרכי מע"מ וכפל מס</a:t>
            </a:r>
            <a:endParaRPr lang="en-US" sz="2400" b="1" dirty="0"/>
          </a:p>
          <a:p>
            <a:pPr marL="0" lvl="1" indent="0" algn="just" eaLnBrk="1" hangingPunct="1">
              <a:buFont typeface="Arial" pitchFamily="34" charset="0"/>
              <a:buNone/>
              <a:defRPr/>
            </a:pPr>
            <a:endParaRPr lang="he-IL" sz="2000" b="1" dirty="0"/>
          </a:p>
          <a:p>
            <a:pPr marL="0" lvl="1" indent="0" algn="just" eaLnBrk="1" hangingPunct="1">
              <a:buFont typeface="Arial" pitchFamily="34" charset="0"/>
              <a:buNone/>
              <a:defRPr/>
            </a:pPr>
            <a:endParaRPr lang="he-IL" sz="2200" b="1" dirty="0"/>
          </a:p>
          <a:p>
            <a:pPr marL="342900" lvl="1" indent="-342900" eaLnBrk="1" hangingPunct="1">
              <a:buFont typeface="Arial" pitchFamily="34" charset="0"/>
              <a:buNone/>
              <a:defRPr/>
            </a:pPr>
            <a:endParaRPr lang="he-IL" sz="2400" dirty="0" smtClean="0"/>
          </a:p>
          <a:p>
            <a:pPr marL="342900" lvl="1" indent="-342900" eaLnBrk="1" hangingPunct="1">
              <a:buFont typeface="Arial" pitchFamily="34" charset="0"/>
              <a:buChar char="•"/>
              <a:defRPr/>
            </a:pPr>
            <a:endParaRPr lang="he-IL" sz="2400" dirty="0" smtClean="0"/>
          </a:p>
          <a:p>
            <a:pPr marL="342900" lvl="1" indent="-342900" eaLnBrk="1" hangingPunct="1">
              <a:buFont typeface="Arial" pitchFamily="34" charset="0"/>
              <a:buChar char="•"/>
              <a:defRPr/>
            </a:pPr>
            <a:endParaRPr lang="he-IL" sz="2400" dirty="0" smtClean="0"/>
          </a:p>
          <a:p>
            <a:pPr marL="342900" lvl="1" indent="-342900" eaLnBrk="1" hangingPunct="1">
              <a:buFont typeface="Arial" pitchFamily="34" charset="0"/>
              <a:buChar char="•"/>
              <a:defRPr/>
            </a:pPr>
            <a:endParaRPr lang="en-US" sz="2400" dirty="0" smtClean="0">
              <a:cs typeface="Arial" pitchFamily="34" charset="0"/>
            </a:endParaRPr>
          </a:p>
          <a:p>
            <a:pPr marL="342900" lvl="1" indent="-342900" eaLnBrk="1" hangingPunct="1">
              <a:buFont typeface="Arial" pitchFamily="34" charset="0"/>
              <a:buChar char="•"/>
              <a:defRPr/>
            </a:pPr>
            <a:endParaRPr lang="en-US" sz="1800" dirty="0" smtClean="0">
              <a:cs typeface="Arial" pitchFamily="34" charset="0"/>
            </a:endParaRPr>
          </a:p>
          <a:p>
            <a:pPr eaLnBrk="1" hangingPunct="1">
              <a:defRPr/>
            </a:pPr>
            <a:endParaRPr lang="he-IL" sz="1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0"/>
            <a:ext cx="8229600" cy="857250"/>
          </a:xfrm>
        </p:spPr>
        <p:txBody>
          <a:bodyPr>
            <a:normAutofit fontScale="90000"/>
          </a:bodyPr>
          <a:lstStyle/>
          <a:p>
            <a:pPr marL="457200" indent="-457200" eaLnBrk="1" hangingPunct="1">
              <a:defRPr/>
            </a:pPr>
            <a:r>
              <a:rPr lang="he-IL" dirty="0" smtClean="0"/>
              <a:t>חשיבותה של השגה לצרכי ההליך המשפטי</a:t>
            </a:r>
            <a:br>
              <a:rPr lang="he-IL" dirty="0" smtClean="0"/>
            </a:br>
            <a:r>
              <a:rPr lang="he-IL" dirty="0" smtClean="0"/>
              <a:t>עניין ויינברג</a:t>
            </a:r>
          </a:p>
        </p:txBody>
      </p:sp>
      <p:sp>
        <p:nvSpPr>
          <p:cNvPr id="59395" name="Content Placeholder 2"/>
          <p:cNvSpPr>
            <a:spLocks noGrp="1"/>
          </p:cNvSpPr>
          <p:nvPr>
            <p:ph idx="1"/>
          </p:nvPr>
        </p:nvSpPr>
        <p:spPr>
          <a:xfrm>
            <a:off x="468313" y="981075"/>
            <a:ext cx="8229600" cy="5000625"/>
          </a:xfrm>
        </p:spPr>
        <p:txBody>
          <a:bodyPr/>
          <a:lstStyle/>
          <a:p>
            <a:pPr marL="0" indent="0" eaLnBrk="1" hangingPunct="1">
              <a:buFont typeface="Arial" pitchFamily="34" charset="0"/>
              <a:buNone/>
            </a:pPr>
            <a:r>
              <a:rPr lang="he-IL" altLang="he-IL" sz="2400" b="1" u="sng" smtClean="0"/>
              <a:t>עניין וינברג (ע"א 5238/13) (2015)</a:t>
            </a:r>
          </a:p>
          <a:p>
            <a:pPr marL="0" indent="0" eaLnBrk="1" hangingPunct="1">
              <a:buFont typeface="Arial" pitchFamily="34" charset="0"/>
              <a:buNone/>
            </a:pPr>
            <a:r>
              <a:rPr lang="he-IL" altLang="he-IL" sz="2400" b="1" u="sng" smtClean="0"/>
              <a:t>רקע עובדתי: </a:t>
            </a:r>
            <a:r>
              <a:rPr lang="he-IL" altLang="he-IL" sz="2400" smtClean="0"/>
              <a:t>הנישום טען באותו מקרה, כי הוא זכאי לפטור ממס רכישה בגין זכויות חכירה בדירות, אשר הועברו אליו מאת חברה בשליטתו, אגב פירוקה. במסגרת הערעור לבית המשפט העליון, ביקש המערער להתיר לו להגיש ראיות נוספות, וזאת לצורך ביסוסן של טענות בעניין שיעור מס הרכישה שצריך לחול בעניינו, ובאשר לשווי הדירות (לעניין תקנה 27(ב) לתקנות מיסוי מקרקעין).</a:t>
            </a:r>
          </a:p>
          <a:p>
            <a:pPr marL="0" indent="0" eaLnBrk="1" hangingPunct="1">
              <a:buFont typeface="Arial" pitchFamily="34" charset="0"/>
              <a:buNone/>
            </a:pPr>
            <a:endParaRPr lang="en-US" altLang="he-IL" sz="24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0"/>
            <a:ext cx="8229600" cy="857250"/>
          </a:xfrm>
        </p:spPr>
        <p:txBody>
          <a:bodyPr>
            <a:normAutofit fontScale="90000"/>
          </a:bodyPr>
          <a:lstStyle/>
          <a:p>
            <a:pPr marL="457200" indent="-457200" eaLnBrk="1" hangingPunct="1">
              <a:defRPr/>
            </a:pPr>
            <a:r>
              <a:rPr lang="he-IL" dirty="0" smtClean="0"/>
              <a:t>חשיבותה של השגה לצרכי ההליך המשפטי</a:t>
            </a:r>
            <a:br>
              <a:rPr lang="he-IL" dirty="0" smtClean="0"/>
            </a:br>
            <a:r>
              <a:rPr lang="he-IL" dirty="0" smtClean="0"/>
              <a:t>עניין ויינברג</a:t>
            </a:r>
          </a:p>
        </p:txBody>
      </p:sp>
      <p:sp>
        <p:nvSpPr>
          <p:cNvPr id="37891" name="Content Placeholder 2"/>
          <p:cNvSpPr>
            <a:spLocks noGrp="1"/>
          </p:cNvSpPr>
          <p:nvPr>
            <p:ph idx="1"/>
          </p:nvPr>
        </p:nvSpPr>
        <p:spPr>
          <a:xfrm>
            <a:off x="468313" y="981075"/>
            <a:ext cx="8229600" cy="5000625"/>
          </a:xfrm>
        </p:spPr>
        <p:txBody>
          <a:bodyPr>
            <a:normAutofit fontScale="85000" lnSpcReduction="20000"/>
          </a:bodyPr>
          <a:lstStyle/>
          <a:p>
            <a:pPr marL="0" indent="0" eaLnBrk="1" hangingPunct="1">
              <a:buFont typeface="Arial" pitchFamily="34" charset="0"/>
              <a:buNone/>
              <a:defRPr/>
            </a:pPr>
            <a:r>
              <a:rPr lang="he-IL" sz="2800" b="1" u="sng" dirty="0" smtClean="0"/>
              <a:t>עניין וינברג (</a:t>
            </a:r>
            <a:r>
              <a:rPr lang="he-IL" sz="2800" b="1" u="sng" dirty="0"/>
              <a:t>ע"א 5238/13</a:t>
            </a:r>
            <a:r>
              <a:rPr lang="he-IL" sz="2800" b="1" u="sng" dirty="0" smtClean="0"/>
              <a:t>) (2015)</a:t>
            </a:r>
          </a:p>
          <a:p>
            <a:pPr marL="0" indent="0">
              <a:buFont typeface="Arial" pitchFamily="34" charset="0"/>
              <a:buNone/>
              <a:defRPr/>
            </a:pPr>
            <a:r>
              <a:rPr lang="he-IL" sz="2400" b="1" u="sng" dirty="0" smtClean="0"/>
              <a:t>"כידוע</a:t>
            </a:r>
            <a:r>
              <a:rPr lang="he-IL" sz="2400" b="1" u="sng" dirty="0"/>
              <a:t>, על צד בהליך האזרחי לכלול את כלל טענותיו במסגרת כתב הטענות שהגיש ולפרטן במידה מספקת</a:t>
            </a:r>
            <a:r>
              <a:rPr lang="he-IL" sz="2400" b="1" dirty="0"/>
              <a:t>, כך שהן הצדדים האחרים בהליך, הן בית-המשפט שדן בו יוכלו לאמוד את גדר המחלוקת ולהתייחס אליה כדבעי. ניתן לכנות זאת כדרישה מצד להליך להציג את גרסתו במלואהּ </a:t>
            </a:r>
            <a:r>
              <a:rPr lang="he-IL" sz="2400" b="1" u="sng" dirty="0"/>
              <a:t>ובהזדמנות הראשונה</a:t>
            </a:r>
            <a:r>
              <a:rPr lang="he-IL" sz="2400" b="1" dirty="0"/>
              <a:t>. בענייננו, </a:t>
            </a:r>
            <a:r>
              <a:rPr lang="he-IL" sz="2400" b="1" u="sng" dirty="0"/>
              <a:t>ההזדמנות הראשונה הייתה ההשגה</a:t>
            </a:r>
            <a:r>
              <a:rPr lang="he-IL" sz="2400" b="1" dirty="0"/>
              <a:t>. על המערער היה להציג את גרסתו באופן מפורט בכתב ההשגה שהגיש למשיב... המערער לא העלה את הטענות המפורטות במסגרת כתב ההשגה והסתפק, במסגרת סעיף 22 בכתב ההשגה, בדברים הבאים: "</a:t>
            </a:r>
            <a:r>
              <a:rPr lang="he-IL" sz="2400" b="1" u="sng" dirty="0"/>
              <a:t>לאור חוסר בהירותה של שומת מס הרכישה וחוסר הבהירות בנוגע לאופן קביעת שווי הרכישה והשומה עדיין בגדר 'מדרש פליאה' בעיני המשיג ועל כן שומר המשיג על זכותו לעדכן ולהוסיף לאמור לעיל כאשר יתבררו נימוקי המנהל </a:t>
            </a:r>
            <a:r>
              <a:rPr lang="he-IL" sz="2400" b="1" u="sng" dirty="0" err="1"/>
              <a:t>לאשורם</a:t>
            </a:r>
            <a:r>
              <a:rPr lang="he-IL" sz="2400" b="1" u="sng" dirty="0"/>
              <a:t>"...</a:t>
            </a:r>
            <a:endParaRPr lang="en-US" sz="2400" u="sng" dirty="0"/>
          </a:p>
          <a:p>
            <a:pPr marL="0" indent="0">
              <a:buFont typeface="Arial" pitchFamily="34" charset="0"/>
              <a:buNone/>
              <a:defRPr/>
            </a:pPr>
            <a:r>
              <a:rPr lang="he-IL" sz="2400" b="1" u="sng" dirty="0"/>
              <a:t>גם בכתב הערר שהגיש המערער ננקטה הטקטיקה המתוארת. המערער חזר על דבריו כי שומת המשיב איננה ברורה לו ועל כן כי הוא "שומר על טענותיו"...</a:t>
            </a:r>
            <a:endParaRPr lang="en-US" sz="2400" u="sng" dirty="0"/>
          </a:p>
          <a:p>
            <a:pPr marL="0" indent="0">
              <a:buFont typeface="Arial" pitchFamily="34" charset="0"/>
              <a:buNone/>
              <a:defRPr/>
            </a:pPr>
            <a:r>
              <a:rPr lang="he-IL" sz="2400" b="1" dirty="0"/>
              <a:t>למען הסר ספק: אין להלום שימוש בסעיפים לקוניים כמתואר כ"פותחים פתח" להעלאת טענות שלא נטענו ושלא פורטו... העלאת גרסה במלואהּ משמעהּ העלאת גרסה הכוללת את מלוא הטענות. על כל טענה להיות מפורטת דיה. </a:t>
            </a:r>
            <a:r>
              <a:rPr lang="he-IL" sz="2400" b="1" u="sng" dirty="0"/>
              <a:t>טענות המועלות "כלאחר יד"</a:t>
            </a:r>
            <a:r>
              <a:rPr lang="he-IL" sz="2400" b="1" dirty="0"/>
              <a:t> תוך שימוש בטקטיקה המתוארת – </a:t>
            </a:r>
            <a:r>
              <a:rPr lang="he-IL" sz="2400" b="1" u="sng" dirty="0"/>
              <a:t>יש לראותן כאילו לא הועלו כלל במסגרת ההליך</a:t>
            </a:r>
            <a:r>
              <a:rPr lang="he-IL" sz="2400" b="1" dirty="0"/>
              <a:t>. </a:t>
            </a:r>
            <a:endParaRPr lang="en-US" sz="2400" dirty="0"/>
          </a:p>
          <a:p>
            <a:pPr marL="0" indent="0" eaLnBrk="1" hangingPunct="1">
              <a:buFont typeface="Arial" pitchFamily="34" charset="0"/>
              <a:buNone/>
              <a:defRPr/>
            </a:pPr>
            <a:endParaRPr 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0"/>
            <a:ext cx="8229600" cy="857250"/>
          </a:xfrm>
        </p:spPr>
        <p:txBody>
          <a:bodyPr>
            <a:normAutofit fontScale="90000"/>
          </a:bodyPr>
          <a:lstStyle/>
          <a:p>
            <a:pPr marL="457200" indent="-457200" eaLnBrk="1" hangingPunct="1">
              <a:defRPr/>
            </a:pPr>
            <a:r>
              <a:rPr lang="he-IL" dirty="0" smtClean="0"/>
              <a:t>חשיבותה של השגה לצרכי ההליך המשפטי</a:t>
            </a:r>
            <a:br>
              <a:rPr lang="he-IL" dirty="0" smtClean="0"/>
            </a:br>
            <a:r>
              <a:rPr lang="he-IL" dirty="0" smtClean="0"/>
              <a:t>עניין רובומטיקס</a:t>
            </a:r>
          </a:p>
        </p:txBody>
      </p:sp>
      <p:sp>
        <p:nvSpPr>
          <p:cNvPr id="37891" name="Content Placeholder 2"/>
          <p:cNvSpPr>
            <a:spLocks noGrp="1"/>
          </p:cNvSpPr>
          <p:nvPr>
            <p:ph idx="1"/>
          </p:nvPr>
        </p:nvSpPr>
        <p:spPr>
          <a:xfrm>
            <a:off x="468313" y="981075"/>
            <a:ext cx="8229600" cy="5000625"/>
          </a:xfrm>
        </p:spPr>
        <p:txBody>
          <a:bodyPr>
            <a:normAutofit fontScale="92500" lnSpcReduction="20000"/>
          </a:bodyPr>
          <a:lstStyle/>
          <a:p>
            <a:pPr marL="0" indent="0" eaLnBrk="1" hangingPunct="1">
              <a:buFont typeface="Arial" pitchFamily="34" charset="0"/>
              <a:buNone/>
              <a:defRPr/>
            </a:pPr>
            <a:r>
              <a:rPr lang="he-IL" sz="2400" b="1" u="sng" dirty="0" smtClean="0"/>
              <a:t>הכרעת בית משפט עליון  (רע"א 1830/14) (2015) - דחייה לגופו של עניין קבלה עקרונית  של הערעור</a:t>
            </a:r>
          </a:p>
          <a:p>
            <a:pPr>
              <a:defRPr/>
            </a:pPr>
            <a:r>
              <a:rPr lang="he-IL" sz="2400" b="1" dirty="0"/>
              <a:t>"רשמנו לפנינו את דברי בא כוח המשיב </a:t>
            </a:r>
            <a:r>
              <a:rPr lang="he-IL" sz="2400" dirty="0"/>
              <a:t>(פקיד השומה – </a:t>
            </a:r>
            <a:r>
              <a:rPr lang="he-IL" sz="2400" dirty="0" smtClean="0"/>
              <a:t>מ.ע)</a:t>
            </a:r>
            <a:r>
              <a:rPr lang="he-IL" sz="2400" b="1" dirty="0" smtClean="0"/>
              <a:t> </a:t>
            </a:r>
            <a:r>
              <a:rPr lang="he-IL" sz="2400" b="1" dirty="0"/>
              <a:t>שקרא לכל העוסקים בתחום דיני המס לאמץ גישה עניינית וקונסטרוקטיבית בבירורם של ערעורי מס. </a:t>
            </a:r>
            <a:r>
              <a:rPr lang="he-IL" sz="2400" b="1" u="sng" dirty="0"/>
              <a:t>גם לפי גישת המשיב אין מקום לחסום דרכם של נישומים המבקשים להעלות טענות חדשות במסגרת ההליך </a:t>
            </a:r>
            <a:r>
              <a:rPr lang="he-IL" sz="2400" b="1" u="sng" dirty="0" err="1"/>
              <a:t>הערעורי</a:t>
            </a:r>
            <a:r>
              <a:rPr lang="he-IL" sz="2400" b="1" dirty="0"/>
              <a:t> לפני בית המשפט המחוזי, אך בשל כך שטענות אלה מועלות בראשונה לפני בית המשפט, </a:t>
            </a:r>
            <a:r>
              <a:rPr lang="he-IL" sz="2400" b="1" u="sng" dirty="0"/>
              <a:t>ובלבד שאפשרות זו לא תנוצל לרעה</a:t>
            </a:r>
            <a:r>
              <a:rPr lang="he-IL" sz="2400" b="1" dirty="0"/>
              <a:t>. הדבר מסור לשיקול דעת בית המשפט המחוזי הדן בעניין</a:t>
            </a:r>
            <a:r>
              <a:rPr lang="en-US" sz="2400" b="1" dirty="0"/>
              <a:t>.</a:t>
            </a:r>
            <a:endParaRPr lang="en-US" sz="2400" dirty="0"/>
          </a:p>
          <a:p>
            <a:pPr>
              <a:defRPr/>
            </a:pPr>
            <a:r>
              <a:rPr lang="he-IL" sz="2400" b="1" dirty="0"/>
              <a:t>הטעם לכך נעוץ, לטענת המשיב, בכך שבית המשפט המחוזי אמור אמנם להכריע במחלוקת בין שני בעלי דין החלוקים ביניהם, הנישום מצד אחד ופקיד השומה מצד שני, אך מוטלת עליו החובה לוודא שהשומה שהוצאה לנישום היא שומת אמת ושהוראות הדין בתחום המס תיושמנה באופן נכון ומתוך חתירה לכך שישולם מס אמת על ידי הנישום.</a:t>
            </a:r>
            <a:endParaRPr lang="en-US" sz="2400" dirty="0"/>
          </a:p>
          <a:p>
            <a:pPr marL="0" indent="0" eaLnBrk="1" hangingPunct="1">
              <a:buFont typeface="Arial" pitchFamily="34" charset="0"/>
              <a:buNone/>
              <a:defRPr/>
            </a:pPr>
            <a:endParaRPr lang="he-IL" sz="2400" b="1" u="sng" dirty="0" smtClean="0"/>
          </a:p>
          <a:p>
            <a:pPr marL="0" indent="0" eaLnBrk="1" hangingPunct="1">
              <a:buFont typeface="Arial" pitchFamily="34" charset="0"/>
              <a:buNone/>
              <a:defRPr/>
            </a:pPr>
            <a:r>
              <a:rPr lang="he-IL" sz="2400" b="1" u="sng" dirty="0" smtClean="0"/>
              <a:t> </a:t>
            </a:r>
            <a:endParaRPr lang="he-IL" sz="2200" dirty="0" smtClean="0"/>
          </a:p>
          <a:p>
            <a:pPr eaLnBrk="1" hangingPunct="1">
              <a:defRPr/>
            </a:pPr>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0"/>
            <a:ext cx="8229600" cy="857250"/>
          </a:xfrm>
        </p:spPr>
        <p:txBody>
          <a:bodyPr>
            <a:normAutofit fontScale="90000"/>
          </a:bodyPr>
          <a:lstStyle/>
          <a:p>
            <a:pPr marL="457200" indent="-457200" eaLnBrk="1" hangingPunct="1">
              <a:defRPr/>
            </a:pPr>
            <a:r>
              <a:rPr lang="he-IL" dirty="0" smtClean="0"/>
              <a:t>חשיבותה של השגה לצרכי ההליך המשפטי</a:t>
            </a:r>
            <a:br>
              <a:rPr lang="he-IL" dirty="0" smtClean="0"/>
            </a:br>
            <a:r>
              <a:rPr lang="he-IL" dirty="0" smtClean="0"/>
              <a:t>עניין רובומטיקס</a:t>
            </a:r>
          </a:p>
        </p:txBody>
      </p:sp>
      <p:sp>
        <p:nvSpPr>
          <p:cNvPr id="37891" name="Content Placeholder 2"/>
          <p:cNvSpPr>
            <a:spLocks noGrp="1"/>
          </p:cNvSpPr>
          <p:nvPr>
            <p:ph idx="1"/>
          </p:nvPr>
        </p:nvSpPr>
        <p:spPr>
          <a:xfrm>
            <a:off x="468313" y="981075"/>
            <a:ext cx="8229600" cy="5000625"/>
          </a:xfrm>
        </p:spPr>
        <p:txBody>
          <a:bodyPr>
            <a:normAutofit fontScale="62500" lnSpcReduction="20000"/>
          </a:bodyPr>
          <a:lstStyle/>
          <a:p>
            <a:pPr marL="0" indent="0" eaLnBrk="1" hangingPunct="1">
              <a:buFont typeface="Arial" pitchFamily="34" charset="0"/>
              <a:buNone/>
              <a:defRPr/>
            </a:pPr>
            <a:r>
              <a:rPr lang="he-IL" sz="3800" b="1" u="sng" dirty="0" smtClean="0"/>
              <a:t>הכרעת בית משפט עליון  (רע"א 1830/14)  - המשך:</a:t>
            </a:r>
          </a:p>
          <a:p>
            <a:pPr>
              <a:defRPr/>
            </a:pPr>
            <a:r>
              <a:rPr lang="he-IL" sz="3500" b="1" dirty="0" smtClean="0"/>
              <a:t>אנו </a:t>
            </a:r>
            <a:r>
              <a:rPr lang="he-IL" sz="3500" b="1" dirty="0"/>
              <a:t>מקבלים את הצהרת המשיב</a:t>
            </a:r>
            <a:r>
              <a:rPr lang="en-US" sz="3500" b="1" dirty="0"/>
              <a:t> – </a:t>
            </a:r>
            <a:r>
              <a:rPr lang="he-IL" sz="3500" b="1" dirty="0"/>
              <a:t>כפי שהיא עולה מתגובתו לבקשה שלפנינו</a:t>
            </a:r>
            <a:r>
              <a:rPr lang="en-US" sz="3500" b="1" dirty="0"/>
              <a:t> – </a:t>
            </a:r>
            <a:r>
              <a:rPr lang="he-IL" sz="3500" b="1" dirty="0"/>
              <a:t>לפיה </a:t>
            </a:r>
            <a:r>
              <a:rPr lang="he-IL" sz="3500" b="1" u="sng" dirty="0"/>
              <a:t>עמדת המשיב </a:t>
            </a:r>
            <a:r>
              <a:rPr lang="he-IL" sz="3500" b="1" u="sng" dirty="0" err="1"/>
              <a:t>היתה</a:t>
            </a:r>
            <a:r>
              <a:rPr lang="he-IL" sz="3500" b="1" u="sng" dirty="0"/>
              <a:t> מאז ומעולם שהצדדים לערעור מס רשאים להעלות לפני בית המשפט טענות לשם בירור מס אמת, בכפוף לכך שאפשרות זו לא תנוצל לרעה</a:t>
            </a:r>
            <a:r>
              <a:rPr lang="he-IL" sz="3500" b="1" dirty="0"/>
              <a:t>, בנתון לשיקול דעת הערכאה הדיונית, וכי טענות המבקשת בעניין שלפנינו אינן אלא "התפרצות לדלת פתוחה". ואכן, </a:t>
            </a:r>
            <a:r>
              <a:rPr lang="he-IL" sz="3500" b="1" u="sng" dirty="0"/>
              <a:t>בית משפט זה פסק זה מכבר כי בדונו בערעור מס, יושב בית המשפט המחוזי לא רק כמכריע בסכסוך בין שני בעלי דין כבערעור אזרחי רגיל, אלא שמוטלת עליו חובה לוודא שהשומה תהא שומת אמת</a:t>
            </a:r>
            <a:r>
              <a:rPr lang="he-IL" sz="3500" b="1" dirty="0"/>
              <a:t>...</a:t>
            </a:r>
            <a:endParaRPr lang="en-US" sz="3500" dirty="0"/>
          </a:p>
          <a:p>
            <a:pPr>
              <a:defRPr/>
            </a:pPr>
            <a:r>
              <a:rPr lang="he-IL" sz="3500" b="1" dirty="0"/>
              <a:t>ואולם, יובהר, </a:t>
            </a:r>
            <a:r>
              <a:rPr lang="he-IL" sz="3500" b="1" u="sng" dirty="0"/>
              <a:t>אין בהלכה זו כדי לאפשר לנישום העלאת טענות חדשות ללא כל מגבלה לפני בית המשפט המחוזי. השאלה אלו טענות חדשות ראויות להישמע ובאיזה שלב, מונחת לפתחו של בית המשפט המחוזי</a:t>
            </a:r>
            <a:r>
              <a:rPr lang="he-IL" sz="3500" b="1" dirty="0"/>
              <a:t>, והוא אמור להפעיל בעניין זה שיקול דעת מדוד ושכל ישר, בהתחשב בנסיבותיו של כל מקרה ומקרה."</a:t>
            </a:r>
            <a:endParaRPr lang="en-US" sz="3500" dirty="0"/>
          </a:p>
          <a:p>
            <a:pPr marL="0" indent="0" eaLnBrk="1" hangingPunct="1">
              <a:buFont typeface="Arial" pitchFamily="34" charset="0"/>
              <a:buNone/>
              <a:defRPr/>
            </a:pPr>
            <a:endParaRPr lang="he-IL" sz="2400" b="1" u="sng" dirty="0" smtClean="0"/>
          </a:p>
          <a:p>
            <a:pPr marL="0" indent="0" eaLnBrk="1" hangingPunct="1">
              <a:buFont typeface="Arial" pitchFamily="34" charset="0"/>
              <a:buNone/>
              <a:defRPr/>
            </a:pPr>
            <a:r>
              <a:rPr lang="he-IL" sz="2400" b="1" u="sng" dirty="0" smtClean="0"/>
              <a:t> </a:t>
            </a:r>
            <a:endParaRPr lang="he-IL" sz="2200" dirty="0" smtClean="0"/>
          </a:p>
          <a:p>
            <a:pPr eaLnBrk="1" hangingPunct="1">
              <a:defRPr/>
            </a:pPr>
            <a:endParaRPr 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כותרת 1"/>
          <p:cNvSpPr>
            <a:spLocks noGrp="1"/>
          </p:cNvSpPr>
          <p:nvPr>
            <p:ph type="title"/>
          </p:nvPr>
        </p:nvSpPr>
        <p:spPr>
          <a:xfrm>
            <a:off x="457200" y="0"/>
            <a:ext cx="8229600" cy="857250"/>
          </a:xfrm>
        </p:spPr>
        <p:txBody>
          <a:bodyPr/>
          <a:lstStyle/>
          <a:p>
            <a:r>
              <a:rPr lang="he-IL" altLang="he-IL" sz="2900" smtClean="0"/>
              <a:t>חשיבותו של השלב המנהלי לצרכי ההליך המשפטי</a:t>
            </a:r>
            <a:endParaRPr lang="he-IL" altLang="he-IL" smtClean="0"/>
          </a:p>
        </p:txBody>
      </p:sp>
      <p:sp>
        <p:nvSpPr>
          <p:cNvPr id="3" name="מציין מיקום תוכן 2"/>
          <p:cNvSpPr>
            <a:spLocks noGrp="1"/>
          </p:cNvSpPr>
          <p:nvPr>
            <p:ph idx="1"/>
          </p:nvPr>
        </p:nvSpPr>
        <p:spPr>
          <a:xfrm>
            <a:off x="428625" y="1000125"/>
            <a:ext cx="8229600" cy="5000625"/>
          </a:xfrm>
        </p:spPr>
        <p:txBody>
          <a:bodyPr>
            <a:normAutofit fontScale="92500" lnSpcReduction="10000"/>
          </a:bodyPr>
          <a:lstStyle/>
          <a:p>
            <a:pPr marL="0" indent="0" algn="just">
              <a:lnSpc>
                <a:spcPct val="90000"/>
              </a:lnSpc>
              <a:buNone/>
              <a:defRPr/>
            </a:pPr>
            <a:r>
              <a:rPr lang="he-IL" sz="2600" b="1" dirty="0" smtClean="0">
                <a:solidFill>
                  <a:prstClr val="black"/>
                </a:solidFill>
              </a:rPr>
              <a:t>ע"מ </a:t>
            </a:r>
            <a:r>
              <a:rPr lang="he-IL" sz="2600" b="1" dirty="0">
                <a:solidFill>
                  <a:prstClr val="black"/>
                </a:solidFill>
              </a:rPr>
              <a:t>1191-09 פרופ' גד קרן נ' </a:t>
            </a:r>
            <a:r>
              <a:rPr lang="he-IL" sz="2600" b="1" dirty="0" err="1" smtClean="0">
                <a:solidFill>
                  <a:prstClr val="black"/>
                </a:solidFill>
              </a:rPr>
              <a:t>פ"ש</a:t>
            </a:r>
            <a:r>
              <a:rPr lang="he-IL" sz="2600" b="1" dirty="0" smtClean="0">
                <a:solidFill>
                  <a:prstClr val="black"/>
                </a:solidFill>
              </a:rPr>
              <a:t> </a:t>
            </a:r>
            <a:r>
              <a:rPr lang="he-IL" sz="2600" b="1" dirty="0">
                <a:solidFill>
                  <a:prstClr val="black"/>
                </a:solidFill>
              </a:rPr>
              <a:t>גוש דן </a:t>
            </a:r>
            <a:r>
              <a:rPr lang="he-IL" sz="2600" b="1" dirty="0" smtClean="0">
                <a:solidFill>
                  <a:prstClr val="black"/>
                </a:solidFill>
              </a:rPr>
              <a:t>(יולי </a:t>
            </a:r>
            <a:r>
              <a:rPr lang="he-IL" sz="2600" b="1" dirty="0">
                <a:solidFill>
                  <a:prstClr val="black"/>
                </a:solidFill>
              </a:rPr>
              <a:t>2015)</a:t>
            </a:r>
            <a:r>
              <a:rPr lang="he-IL" sz="2600" dirty="0">
                <a:solidFill>
                  <a:prstClr val="black"/>
                </a:solidFill>
              </a:rPr>
              <a:t> </a:t>
            </a:r>
          </a:p>
          <a:p>
            <a:pPr algn="just">
              <a:lnSpc>
                <a:spcPct val="90000"/>
              </a:lnSpc>
              <a:defRPr/>
            </a:pPr>
            <a:r>
              <a:rPr lang="he-IL" sz="2400" b="1" dirty="0">
                <a:solidFill>
                  <a:prstClr val="black"/>
                </a:solidFill>
              </a:rPr>
              <a:t>הרקע: </a:t>
            </a:r>
            <a:r>
              <a:rPr lang="he-IL" sz="2400" dirty="0">
                <a:solidFill>
                  <a:prstClr val="black"/>
                </a:solidFill>
              </a:rPr>
              <a:t>מיסוי מימוש אופציות שהמערער קיבל במסגרת כהונתו כדירקטור – תחולת סעיף 3(ט) לפקודה.</a:t>
            </a:r>
          </a:p>
          <a:p>
            <a:pPr algn="just">
              <a:lnSpc>
                <a:spcPct val="90000"/>
              </a:lnSpc>
              <a:defRPr/>
            </a:pPr>
            <a:r>
              <a:rPr lang="he-IL" sz="2400" dirty="0" smtClean="0"/>
              <a:t>סעיף </a:t>
            </a:r>
            <a:r>
              <a:rPr lang="he-IL" sz="2400" dirty="0"/>
              <a:t>3(ט) לפקודה קובע, בין היתר, כי "</a:t>
            </a:r>
            <a:r>
              <a:rPr lang="he-IL" sz="2400" b="1" dirty="0"/>
              <a:t>מימש אדם זכות שקיבל בעבר לרכישת נכס או שירות, ובעת המימוש היה הפרש בין המחיר המשתלם כרגיל בעד אותו נכס או שירות לבין המחיר ששילם אותו אדם...יראו את ההפרש -  בזכות... שקיבל אדם ממי שהוא מספק לו שירותים  - כהכנסה לפי סעיף 2(1) זולת אם הוכיח שניתנו ללא קשר עם השירותים שסיפק</a:t>
            </a:r>
            <a:r>
              <a:rPr lang="he-IL" sz="2400" dirty="0"/>
              <a:t>". </a:t>
            </a:r>
            <a:endParaRPr lang="he-IL" sz="2400" dirty="0" smtClean="0"/>
          </a:p>
          <a:p>
            <a:pPr algn="just">
              <a:lnSpc>
                <a:spcPct val="90000"/>
              </a:lnSpc>
              <a:defRPr/>
            </a:pPr>
            <a:r>
              <a:rPr lang="he-IL" sz="2400" dirty="0"/>
              <a:t>המערער באותו עניין הינו רופא מומחה בתחום </a:t>
            </a:r>
            <a:r>
              <a:rPr lang="he-IL" sz="2400" dirty="0" smtClean="0"/>
              <a:t>הקרדיולוגיה.</a:t>
            </a:r>
          </a:p>
          <a:p>
            <a:pPr algn="just">
              <a:lnSpc>
                <a:spcPct val="90000"/>
              </a:lnSpc>
              <a:defRPr/>
            </a:pPr>
            <a:r>
              <a:rPr lang="he-IL" sz="2400" dirty="0"/>
              <a:t>החל משנת 1991 ועד לשנת 2010 לערך, כיהן המערער כדירקטור בתרו תעשיה </a:t>
            </a:r>
            <a:r>
              <a:rPr lang="he-IL" sz="2400" dirty="0" err="1"/>
              <a:t>רוקחית</a:t>
            </a:r>
            <a:r>
              <a:rPr lang="he-IL" sz="2400" dirty="0"/>
              <a:t> בע"מ, שהינה חברה ציבורית אשר מניותיה נסחרות בבורסה בניו-יורק</a:t>
            </a:r>
            <a:r>
              <a:rPr lang="he-IL" sz="2400" dirty="0" smtClean="0"/>
              <a:t>.</a:t>
            </a:r>
          </a:p>
          <a:p>
            <a:pPr algn="just">
              <a:lnSpc>
                <a:spcPct val="90000"/>
              </a:lnSpc>
              <a:defRPr/>
            </a:pPr>
            <a:r>
              <a:rPr lang="he-IL" sz="2400" dirty="0" smtClean="0"/>
              <a:t>בנוסף </a:t>
            </a:r>
            <a:r>
              <a:rPr lang="he-IL" sz="2400" dirty="0"/>
              <a:t>על קבלת שכר דירקטורים בגין השתתפותו בישיבות הדירקטוריון, </a:t>
            </a:r>
            <a:r>
              <a:rPr lang="he-IL" sz="2400" dirty="0" smtClean="0"/>
              <a:t>קיבל </a:t>
            </a:r>
            <a:r>
              <a:rPr lang="he-IL" sz="2400" dirty="0"/>
              <a:t>המערער אופציות לרכישת מניות תרו במחיר הזהה למחיר המניה בבורסה במועד הקצאת </a:t>
            </a:r>
            <a:r>
              <a:rPr lang="he-IL" sz="2400" dirty="0" smtClean="0"/>
              <a:t>האופציות. </a:t>
            </a:r>
            <a:endParaRPr lang="he-IL" sz="2200" b="1" dirty="0">
              <a:solidFill>
                <a:prstClr val="black"/>
              </a:solidFill>
            </a:endParaRPr>
          </a:p>
          <a:p>
            <a:pPr>
              <a:defRPr/>
            </a:pPr>
            <a:endParaRPr lang="he-IL"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כותרת 1"/>
          <p:cNvSpPr>
            <a:spLocks noGrp="1"/>
          </p:cNvSpPr>
          <p:nvPr>
            <p:ph type="title"/>
          </p:nvPr>
        </p:nvSpPr>
        <p:spPr>
          <a:xfrm>
            <a:off x="457200" y="0"/>
            <a:ext cx="8229600" cy="857250"/>
          </a:xfrm>
        </p:spPr>
        <p:txBody>
          <a:bodyPr/>
          <a:lstStyle/>
          <a:p>
            <a:r>
              <a:rPr lang="he-IL" altLang="he-IL" sz="2900" smtClean="0"/>
              <a:t>חשיבותו של השלב המנהלי לצרכי ההליך המשפטי</a:t>
            </a:r>
            <a:endParaRPr lang="he-IL" altLang="he-IL" smtClean="0"/>
          </a:p>
        </p:txBody>
      </p:sp>
      <p:sp>
        <p:nvSpPr>
          <p:cNvPr id="3" name="מציין מיקום תוכן 2"/>
          <p:cNvSpPr>
            <a:spLocks noGrp="1"/>
          </p:cNvSpPr>
          <p:nvPr>
            <p:ph idx="1"/>
          </p:nvPr>
        </p:nvSpPr>
        <p:spPr>
          <a:xfrm>
            <a:off x="428625" y="1000125"/>
            <a:ext cx="8229600" cy="5000625"/>
          </a:xfrm>
        </p:spPr>
        <p:txBody>
          <a:bodyPr>
            <a:normAutofit/>
          </a:bodyPr>
          <a:lstStyle/>
          <a:p>
            <a:pPr marL="0" indent="0" algn="just">
              <a:lnSpc>
                <a:spcPct val="90000"/>
              </a:lnSpc>
              <a:buNone/>
              <a:defRPr/>
            </a:pPr>
            <a:r>
              <a:rPr lang="he-IL" sz="2400" b="1" dirty="0" smtClean="0">
                <a:solidFill>
                  <a:prstClr val="black"/>
                </a:solidFill>
              </a:rPr>
              <a:t>ע"מ </a:t>
            </a:r>
            <a:r>
              <a:rPr lang="he-IL" sz="2400" b="1" dirty="0">
                <a:solidFill>
                  <a:prstClr val="black"/>
                </a:solidFill>
              </a:rPr>
              <a:t>1191-09 פרופ' גד קרן נ' </a:t>
            </a:r>
            <a:r>
              <a:rPr lang="he-IL" sz="2400" b="1" dirty="0" err="1" smtClean="0">
                <a:solidFill>
                  <a:prstClr val="black"/>
                </a:solidFill>
              </a:rPr>
              <a:t>פ"ש</a:t>
            </a:r>
            <a:r>
              <a:rPr lang="he-IL" sz="2400" b="1" dirty="0" smtClean="0">
                <a:solidFill>
                  <a:prstClr val="black"/>
                </a:solidFill>
              </a:rPr>
              <a:t> </a:t>
            </a:r>
            <a:r>
              <a:rPr lang="he-IL" sz="2400" b="1" dirty="0">
                <a:solidFill>
                  <a:prstClr val="black"/>
                </a:solidFill>
              </a:rPr>
              <a:t>גוש דן </a:t>
            </a:r>
            <a:r>
              <a:rPr lang="he-IL" sz="2400" b="1" dirty="0" smtClean="0">
                <a:solidFill>
                  <a:prstClr val="black"/>
                </a:solidFill>
              </a:rPr>
              <a:t>(יולי </a:t>
            </a:r>
            <a:r>
              <a:rPr lang="he-IL" sz="2400" b="1" dirty="0">
                <a:solidFill>
                  <a:prstClr val="black"/>
                </a:solidFill>
              </a:rPr>
              <a:t>2015)</a:t>
            </a:r>
            <a:r>
              <a:rPr lang="he-IL" sz="2400" dirty="0">
                <a:solidFill>
                  <a:prstClr val="black"/>
                </a:solidFill>
              </a:rPr>
              <a:t>  - </a:t>
            </a:r>
            <a:r>
              <a:rPr lang="he-IL" sz="2400" dirty="0" smtClean="0">
                <a:solidFill>
                  <a:prstClr val="black"/>
                </a:solidFill>
              </a:rPr>
              <a:t>המשך:</a:t>
            </a:r>
            <a:endParaRPr lang="he-IL" sz="2400" dirty="0">
              <a:solidFill>
                <a:prstClr val="black"/>
              </a:solidFill>
            </a:endParaRPr>
          </a:p>
          <a:p>
            <a:pPr algn="just">
              <a:lnSpc>
                <a:spcPct val="90000"/>
              </a:lnSpc>
              <a:defRPr/>
            </a:pPr>
            <a:r>
              <a:rPr lang="he-IL" sz="2200" dirty="0"/>
              <a:t>ביום 31.12.03, בסמוך למועד פקיעת האופציות, מימש המערער את מלוא האופציות שהוקצו לו למניות תרו ודיווח על אירוע מימוש האופציות כרווח הוני לפי מחיר המנייה של תרו ביום המימוש. </a:t>
            </a:r>
            <a:endParaRPr lang="he-IL" sz="2200" dirty="0" smtClean="0"/>
          </a:p>
          <a:p>
            <a:pPr algn="just">
              <a:lnSpc>
                <a:spcPct val="90000"/>
              </a:lnSpc>
              <a:defRPr/>
            </a:pPr>
            <a:r>
              <a:rPr lang="he-IL" sz="2200" dirty="0"/>
              <a:t>פקיד השומה לא קיבל את שומתו העצמית של המערער ותחת זאת סבר, כי על אירוע מימוש האופציות בידי המערער חל סעיף 3(ט)(1) לפקודה. לדידו, האופציות הוקצו למערער בתמורה למתן שירותי דירקטור מקצועי, שאותם נתן </a:t>
            </a:r>
            <a:r>
              <a:rPr lang="he-IL" sz="2200" dirty="0" err="1"/>
              <a:t>לתרו</a:t>
            </a:r>
            <a:r>
              <a:rPr lang="he-IL" sz="2200" dirty="0"/>
              <a:t> מכוח היותו רופא מומחה </a:t>
            </a:r>
            <a:r>
              <a:rPr lang="he-IL" sz="2200" dirty="0" smtClean="0"/>
              <a:t>בתחומו ועל כן בעת מימוש האופציה למניה מתקבלת הכנסה מעסק.</a:t>
            </a:r>
          </a:p>
          <a:p>
            <a:pPr algn="just">
              <a:lnSpc>
                <a:spcPct val="90000"/>
              </a:lnSpc>
              <a:defRPr/>
            </a:pPr>
            <a:r>
              <a:rPr lang="he-IL" sz="2200" dirty="0"/>
              <a:t>המערער טען מנגד, כי קביעתו של פקיד השומה שגויה היות והמערער איננו "עובד" של תרו וגם אין לו "עסק" של מתן שירותי ניהול ואין זה "משלח ידו". </a:t>
            </a:r>
            <a:r>
              <a:rPr lang="he-IL" sz="2200" dirty="0" smtClean="0"/>
              <a:t>כלומר, התקבלה אצלו במועד קבלת האופציה הכנסה אחרת מכוח סעיף 2(10) לפקודה וסעיף 3(ט) אינו חל. מאחר </a:t>
            </a:r>
            <a:r>
              <a:rPr lang="he-IL" sz="2200" dirty="0"/>
              <a:t>שבמועד קבלת האופציות תוספת המימוש הייתה בסכום הזהה למחיר המניה בבורסה, הרי שלא נצמחה למערער הכנסה חייבת במועד קבלת </a:t>
            </a:r>
            <a:r>
              <a:rPr lang="he-IL" sz="2200" dirty="0" smtClean="0"/>
              <a:t>האופציות.  </a:t>
            </a:r>
          </a:p>
          <a:p>
            <a:pPr algn="just">
              <a:lnSpc>
                <a:spcPct val="90000"/>
              </a:lnSpc>
              <a:defRPr/>
            </a:pPr>
            <a:endParaRPr lang="he-IL" sz="2400" dirty="0"/>
          </a:p>
        </p:txBody>
      </p:sp>
    </p:spTree>
    <p:extLst>
      <p:ext uri="{BB962C8B-B14F-4D97-AF65-F5344CB8AC3E}">
        <p14:creationId xmlns:p14="http://schemas.microsoft.com/office/powerpoint/2010/main" val="5947992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כותרת 1"/>
          <p:cNvSpPr>
            <a:spLocks noGrp="1"/>
          </p:cNvSpPr>
          <p:nvPr>
            <p:ph type="title"/>
          </p:nvPr>
        </p:nvSpPr>
        <p:spPr>
          <a:xfrm>
            <a:off x="457200" y="0"/>
            <a:ext cx="8229600" cy="857250"/>
          </a:xfrm>
        </p:spPr>
        <p:txBody>
          <a:bodyPr/>
          <a:lstStyle/>
          <a:p>
            <a:r>
              <a:rPr lang="he-IL" altLang="he-IL" sz="2900" smtClean="0"/>
              <a:t>חשיבותו של השלב המנהלי לצרכי ההליך המשפטי</a:t>
            </a:r>
            <a:endParaRPr lang="he-IL" altLang="he-IL" smtClean="0"/>
          </a:p>
        </p:txBody>
      </p:sp>
      <p:sp>
        <p:nvSpPr>
          <p:cNvPr id="3" name="מציין מיקום תוכן 2"/>
          <p:cNvSpPr>
            <a:spLocks noGrp="1"/>
          </p:cNvSpPr>
          <p:nvPr>
            <p:ph idx="1"/>
          </p:nvPr>
        </p:nvSpPr>
        <p:spPr>
          <a:xfrm>
            <a:off x="428625" y="1000125"/>
            <a:ext cx="8229600" cy="5000625"/>
          </a:xfrm>
        </p:spPr>
        <p:txBody>
          <a:bodyPr>
            <a:normAutofit fontScale="85000" lnSpcReduction="10000"/>
          </a:bodyPr>
          <a:lstStyle/>
          <a:p>
            <a:pPr marL="0" indent="0" algn="just">
              <a:lnSpc>
                <a:spcPct val="90000"/>
              </a:lnSpc>
              <a:buNone/>
              <a:defRPr/>
            </a:pPr>
            <a:r>
              <a:rPr lang="he-IL" sz="2800" b="1" dirty="0" smtClean="0">
                <a:solidFill>
                  <a:prstClr val="black"/>
                </a:solidFill>
              </a:rPr>
              <a:t>ע"מ </a:t>
            </a:r>
            <a:r>
              <a:rPr lang="he-IL" sz="2800" b="1" dirty="0">
                <a:solidFill>
                  <a:prstClr val="black"/>
                </a:solidFill>
              </a:rPr>
              <a:t>1191-09 פרופ' גד קרן נ' </a:t>
            </a:r>
            <a:r>
              <a:rPr lang="he-IL" sz="2800" b="1" dirty="0" err="1" smtClean="0">
                <a:solidFill>
                  <a:prstClr val="black"/>
                </a:solidFill>
              </a:rPr>
              <a:t>פ"ש</a:t>
            </a:r>
            <a:r>
              <a:rPr lang="he-IL" sz="2800" b="1" dirty="0" smtClean="0">
                <a:solidFill>
                  <a:prstClr val="black"/>
                </a:solidFill>
              </a:rPr>
              <a:t> </a:t>
            </a:r>
            <a:r>
              <a:rPr lang="he-IL" sz="2800" b="1" dirty="0">
                <a:solidFill>
                  <a:prstClr val="black"/>
                </a:solidFill>
              </a:rPr>
              <a:t>גוש דן </a:t>
            </a:r>
            <a:r>
              <a:rPr lang="he-IL" sz="2800" b="1" dirty="0" smtClean="0">
                <a:solidFill>
                  <a:prstClr val="black"/>
                </a:solidFill>
              </a:rPr>
              <a:t>(יולי </a:t>
            </a:r>
            <a:r>
              <a:rPr lang="he-IL" sz="2800" b="1" dirty="0">
                <a:solidFill>
                  <a:prstClr val="black"/>
                </a:solidFill>
              </a:rPr>
              <a:t>2015)</a:t>
            </a:r>
            <a:r>
              <a:rPr lang="he-IL" sz="2800" dirty="0">
                <a:solidFill>
                  <a:prstClr val="black"/>
                </a:solidFill>
              </a:rPr>
              <a:t> </a:t>
            </a:r>
            <a:r>
              <a:rPr lang="he-IL" sz="2800" dirty="0" smtClean="0">
                <a:solidFill>
                  <a:prstClr val="black"/>
                </a:solidFill>
              </a:rPr>
              <a:t>– המשך:</a:t>
            </a:r>
            <a:endParaRPr lang="he-IL" sz="2800" dirty="0">
              <a:solidFill>
                <a:prstClr val="black"/>
              </a:solidFill>
            </a:endParaRPr>
          </a:p>
          <a:p>
            <a:pPr algn="just">
              <a:lnSpc>
                <a:spcPct val="90000"/>
              </a:lnSpc>
              <a:defRPr/>
            </a:pPr>
            <a:r>
              <a:rPr lang="he-IL" sz="2400" b="1" dirty="0"/>
              <a:t>תחולתו של סעיף 3(ט)(1) לפקודה מוגבלת לעובדים, לנותני שירותים עצמאיים ולבעלי שליטה בלבד, אשר ההכנסה המתקבלת אצלם ממימוש האופציות היא בגדר "הכנסת עבודה", לפי סעיף 2(2) לפקודה, "הכנסה ממשלח יד" או "הכנסה מעסק" לפי סעיף 2(1) לפקודה, או הכנסה לפי סעיף 2(4) לפקודה"</a:t>
            </a:r>
            <a:r>
              <a:rPr lang="he-IL" sz="2400" dirty="0"/>
              <a:t>. </a:t>
            </a:r>
            <a:endParaRPr lang="he-IL" sz="2400" dirty="0" smtClean="0"/>
          </a:p>
          <a:p>
            <a:pPr algn="just">
              <a:lnSpc>
                <a:spcPct val="90000"/>
              </a:lnSpc>
              <a:defRPr/>
            </a:pPr>
            <a:r>
              <a:rPr lang="he-IL" sz="2400" dirty="0" smtClean="0"/>
              <a:t> </a:t>
            </a:r>
            <a:r>
              <a:rPr lang="he-IL" sz="2400" dirty="0"/>
              <a:t>בית המשפט דוחה את הטענה של פקיד השומה, כי סעיף 3(ט) לפקודה מהווה הסדר ממצה לגבי כל המרת אופציה, גם כזו שניתנה לפי סעיף 2(10) </a:t>
            </a:r>
            <a:r>
              <a:rPr lang="he-IL" sz="2400" dirty="0" smtClean="0"/>
              <a:t>לפקודה.</a:t>
            </a:r>
          </a:p>
          <a:p>
            <a:pPr algn="just">
              <a:lnSpc>
                <a:spcPct val="90000"/>
              </a:lnSpc>
              <a:defRPr/>
            </a:pPr>
            <a:r>
              <a:rPr lang="he-IL" sz="2400" dirty="0"/>
              <a:t>בית המשפט דורש לבחון את הרקע למתן האופציות ומכיר בתחולת סעיף 3(ט) לפקודה רק כאשר האופציות ניתנו למי שהכנסתו היא מעסק או משלח יד במסגרת היחסים החוזיים הקונקרטיים בין הצדדים הרלוונטיים. </a:t>
            </a:r>
            <a:endParaRPr lang="he-IL" sz="2400" dirty="0" smtClean="0"/>
          </a:p>
          <a:p>
            <a:pPr algn="just">
              <a:lnSpc>
                <a:spcPct val="90000"/>
              </a:lnSpc>
              <a:defRPr/>
            </a:pPr>
            <a:r>
              <a:rPr lang="he-IL" sz="2400" dirty="0" smtClean="0"/>
              <a:t>על </a:t>
            </a:r>
            <a:r>
              <a:rPr lang="he-IL" sz="2400" dirty="0"/>
              <a:t>סמך הראיות, אשר הוצגו בפניו קבע בית המשפט, כי המערער </a:t>
            </a:r>
            <a:r>
              <a:rPr lang="he-IL" sz="2400" dirty="0" smtClean="0"/>
              <a:t>אינו </a:t>
            </a:r>
            <a:r>
              <a:rPr lang="he-IL" sz="2400" dirty="0"/>
              <a:t>דירקטור </a:t>
            </a:r>
            <a:r>
              <a:rPr lang="he-IL" sz="2400" dirty="0" smtClean="0"/>
              <a:t>מקצועי ולכן לשיטתו לא מדובר בהכנסה מעסק או משלח יד. </a:t>
            </a:r>
          </a:p>
          <a:p>
            <a:pPr algn="just">
              <a:lnSpc>
                <a:spcPct val="90000"/>
              </a:lnSpc>
              <a:defRPr/>
            </a:pPr>
            <a:r>
              <a:rPr lang="he-IL" sz="2400" b="1" dirty="0" smtClean="0"/>
              <a:t>"מאחר </a:t>
            </a:r>
            <a:r>
              <a:rPr lang="he-IL" sz="2400" b="1" dirty="0"/>
              <a:t>שיש לסווג את הכנסת המערער מתוקף תפקידו כדירקטור בתרו כ"הכנסה אחרת", שהמקור הרלבנטי לחיובה במס הינו סעיף 2(10) לפקודה, הרי שהוראות סעיף 3(ט)(1) לפקודה אינן חלות על עניינו של המערער ויש למסות את האופציות במועד ההקצאה כהכנסה </a:t>
            </a:r>
            <a:r>
              <a:rPr lang="he-IL" sz="2400" b="1" dirty="0" err="1"/>
              <a:t>פירותית</a:t>
            </a:r>
            <a:r>
              <a:rPr lang="he-IL" sz="2400" b="1" dirty="0"/>
              <a:t>, לפי סעיף 2(10) לפקודה, ובמועד המימוש כרווח הון, לפי הוראות פרק ה' לפקודה".</a:t>
            </a:r>
            <a:endParaRPr lang="en-US" sz="2400" dirty="0"/>
          </a:p>
          <a:p>
            <a:pPr algn="just">
              <a:lnSpc>
                <a:spcPct val="90000"/>
              </a:lnSpc>
              <a:defRPr/>
            </a:pPr>
            <a:endParaRPr lang="he-IL" sz="2400" dirty="0"/>
          </a:p>
        </p:txBody>
      </p:sp>
    </p:spTree>
    <p:extLst>
      <p:ext uri="{BB962C8B-B14F-4D97-AF65-F5344CB8AC3E}">
        <p14:creationId xmlns:p14="http://schemas.microsoft.com/office/powerpoint/2010/main" val="34042113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כותרת 1"/>
          <p:cNvSpPr>
            <a:spLocks noGrp="1"/>
          </p:cNvSpPr>
          <p:nvPr>
            <p:ph type="title"/>
          </p:nvPr>
        </p:nvSpPr>
        <p:spPr>
          <a:xfrm>
            <a:off x="457200" y="0"/>
            <a:ext cx="8229600" cy="857250"/>
          </a:xfrm>
        </p:spPr>
        <p:txBody>
          <a:bodyPr/>
          <a:lstStyle/>
          <a:p>
            <a:r>
              <a:rPr lang="he-IL" altLang="he-IL" sz="2900" smtClean="0"/>
              <a:t>חשיבותו של השלב המנהלי לצרכי ההליך המשפטי</a:t>
            </a:r>
            <a:endParaRPr lang="he-IL" altLang="he-IL" smtClean="0"/>
          </a:p>
        </p:txBody>
      </p:sp>
      <p:sp>
        <p:nvSpPr>
          <p:cNvPr id="3" name="מציין מיקום תוכן 2"/>
          <p:cNvSpPr>
            <a:spLocks noGrp="1"/>
          </p:cNvSpPr>
          <p:nvPr>
            <p:ph idx="1"/>
          </p:nvPr>
        </p:nvSpPr>
        <p:spPr>
          <a:xfrm>
            <a:off x="428625" y="1000125"/>
            <a:ext cx="8229600" cy="5000625"/>
          </a:xfrm>
        </p:spPr>
        <p:txBody>
          <a:bodyPr>
            <a:normAutofit/>
          </a:bodyPr>
          <a:lstStyle/>
          <a:p>
            <a:pPr marL="0" indent="0" algn="just">
              <a:lnSpc>
                <a:spcPct val="90000"/>
              </a:lnSpc>
              <a:buNone/>
              <a:defRPr/>
            </a:pPr>
            <a:r>
              <a:rPr lang="he-IL" sz="2400" b="1" dirty="0">
                <a:solidFill>
                  <a:prstClr val="black"/>
                </a:solidFill>
              </a:rPr>
              <a:t>ע"מ 1191-09 פרופ' גד קרן נ' </a:t>
            </a:r>
            <a:r>
              <a:rPr lang="he-IL" sz="2400" b="1" dirty="0" err="1">
                <a:solidFill>
                  <a:prstClr val="black"/>
                </a:solidFill>
              </a:rPr>
              <a:t>פ"ש</a:t>
            </a:r>
            <a:r>
              <a:rPr lang="he-IL" sz="2400" b="1" dirty="0">
                <a:solidFill>
                  <a:prstClr val="black"/>
                </a:solidFill>
              </a:rPr>
              <a:t> גוש דן (יולי 2015)</a:t>
            </a:r>
            <a:r>
              <a:rPr lang="he-IL" sz="2400" dirty="0">
                <a:solidFill>
                  <a:prstClr val="black"/>
                </a:solidFill>
              </a:rPr>
              <a:t>  - </a:t>
            </a:r>
            <a:r>
              <a:rPr lang="he-IL" sz="2400" dirty="0" smtClean="0">
                <a:solidFill>
                  <a:prstClr val="black"/>
                </a:solidFill>
              </a:rPr>
              <a:t>המשך:</a:t>
            </a:r>
            <a:endParaRPr lang="he-IL" sz="2400" dirty="0">
              <a:solidFill>
                <a:prstClr val="black"/>
              </a:solidFill>
            </a:endParaRPr>
          </a:p>
          <a:p>
            <a:pPr marL="0" indent="0" eaLnBrk="1" hangingPunct="1">
              <a:buFont typeface="Arial" pitchFamily="34" charset="0"/>
              <a:buNone/>
              <a:defRPr/>
            </a:pPr>
            <a:r>
              <a:rPr lang="he-IL" sz="2400" b="1" u="sng" dirty="0" smtClean="0">
                <a:solidFill>
                  <a:prstClr val="black"/>
                </a:solidFill>
              </a:rPr>
              <a:t>חשיבותו של קיום פרוטוקול:</a:t>
            </a:r>
          </a:p>
          <a:p>
            <a:pPr algn="just">
              <a:lnSpc>
                <a:spcPct val="90000"/>
              </a:lnSpc>
              <a:defRPr/>
            </a:pPr>
            <a:r>
              <a:rPr lang="he-IL" sz="2200" dirty="0" smtClean="0">
                <a:solidFill>
                  <a:prstClr val="black"/>
                </a:solidFill>
              </a:rPr>
              <a:t>"</a:t>
            </a:r>
            <a:r>
              <a:rPr lang="he-IL" sz="2200" b="1" dirty="0">
                <a:solidFill>
                  <a:prstClr val="black"/>
                </a:solidFill>
              </a:rPr>
              <a:t>המדינה מבקשת מבית המשפט לקבל את דברי המפקח, על דברים שנאמרו בעל פה שנים קודם לעדותו, כאשר המפקח נוהג לערוך מאות דיונים מסוג זה. לחלופין, מבקשת המדינה להסתמך על תרשומות שהמפקח טוען שערך בזמן אמת, שאין כל אישור של מי שנכח בדיון (המערער או נציגיו) לגבי תוכן הדברים".</a:t>
            </a:r>
          </a:p>
          <a:p>
            <a:pPr algn="just">
              <a:lnSpc>
                <a:spcPct val="90000"/>
              </a:lnSpc>
              <a:defRPr/>
            </a:pPr>
            <a:r>
              <a:rPr lang="he-IL" sz="2200" b="1" dirty="0">
                <a:solidFill>
                  <a:prstClr val="black"/>
                </a:solidFill>
              </a:rPr>
              <a:t>"אני מקדישה פרק לעניין זה כי לטעמי אין זה ראוי שהמדינה תעלה טענות מסוג זה, כאשר ניתן ללא כל מאמץ, לערוך פרוטוקול בישיבה, או לחלופין להקליט את הישיבה, כאשר המערער או נציגיו יאשרו את הפרוטוקול בחתימת ידם, כפי שנעשה בחקירות במשטרה, ואף בחקירות מס הכנסה. גם כאשר יתעורר הצורך, במסגרת ערעור או במסגרת אחרת, לבחון את שיקול דעתם של רשויות המס, יש מקום כי יהיה פרוטוקול מסודר בו ירשמו הדברים."</a:t>
            </a:r>
          </a:p>
          <a:p>
            <a:pPr>
              <a:defRPr/>
            </a:pPr>
            <a:endParaRPr lang="he-IL" dirty="0"/>
          </a:p>
        </p:txBody>
      </p:sp>
    </p:spTree>
    <p:extLst>
      <p:ext uri="{BB962C8B-B14F-4D97-AF65-F5344CB8AC3E}">
        <p14:creationId xmlns:p14="http://schemas.microsoft.com/office/powerpoint/2010/main" val="17495321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כותרת 1"/>
          <p:cNvSpPr>
            <a:spLocks noGrp="1"/>
          </p:cNvSpPr>
          <p:nvPr>
            <p:ph type="title"/>
          </p:nvPr>
        </p:nvSpPr>
        <p:spPr>
          <a:xfrm>
            <a:off x="457200" y="0"/>
            <a:ext cx="8229600" cy="857250"/>
          </a:xfrm>
        </p:spPr>
        <p:txBody>
          <a:bodyPr/>
          <a:lstStyle/>
          <a:p>
            <a:r>
              <a:rPr lang="he-IL" altLang="he-IL" sz="2900" smtClean="0"/>
              <a:t>חשיבותו של השלב המנהלי לצרכי ההליך המשפטי</a:t>
            </a:r>
            <a:endParaRPr lang="he-IL" altLang="he-IL" smtClean="0"/>
          </a:p>
        </p:txBody>
      </p:sp>
      <p:sp>
        <p:nvSpPr>
          <p:cNvPr id="3" name="מציין מיקום תוכן 2"/>
          <p:cNvSpPr>
            <a:spLocks noGrp="1"/>
          </p:cNvSpPr>
          <p:nvPr>
            <p:ph idx="1"/>
          </p:nvPr>
        </p:nvSpPr>
        <p:spPr>
          <a:xfrm>
            <a:off x="428625" y="1000125"/>
            <a:ext cx="8229600" cy="5000625"/>
          </a:xfrm>
        </p:spPr>
        <p:txBody>
          <a:bodyPr/>
          <a:lstStyle/>
          <a:p>
            <a:pPr marL="0" indent="0" algn="just">
              <a:lnSpc>
                <a:spcPct val="90000"/>
              </a:lnSpc>
              <a:buNone/>
              <a:defRPr/>
            </a:pPr>
            <a:r>
              <a:rPr lang="he-IL" sz="2400" b="1" dirty="0">
                <a:solidFill>
                  <a:prstClr val="black"/>
                </a:solidFill>
              </a:rPr>
              <a:t>ע"מ 1191-09 פרופ' גד קרן נ' </a:t>
            </a:r>
            <a:r>
              <a:rPr lang="he-IL" sz="2400" b="1" dirty="0" err="1">
                <a:solidFill>
                  <a:prstClr val="black"/>
                </a:solidFill>
              </a:rPr>
              <a:t>פ"ש</a:t>
            </a:r>
            <a:r>
              <a:rPr lang="he-IL" sz="2400" b="1" dirty="0">
                <a:solidFill>
                  <a:prstClr val="black"/>
                </a:solidFill>
              </a:rPr>
              <a:t> גוש דן (יולי 2015)</a:t>
            </a:r>
            <a:r>
              <a:rPr lang="he-IL" sz="2400" dirty="0">
                <a:solidFill>
                  <a:prstClr val="black"/>
                </a:solidFill>
              </a:rPr>
              <a:t>  - </a:t>
            </a:r>
            <a:r>
              <a:rPr lang="he-IL" sz="2400" dirty="0" smtClean="0">
                <a:solidFill>
                  <a:prstClr val="black"/>
                </a:solidFill>
              </a:rPr>
              <a:t>המשך:</a:t>
            </a:r>
            <a:endParaRPr lang="he-IL" sz="2400" dirty="0">
              <a:solidFill>
                <a:prstClr val="black"/>
              </a:solidFill>
            </a:endParaRPr>
          </a:p>
          <a:p>
            <a:pPr algn="just">
              <a:lnSpc>
                <a:spcPct val="90000"/>
              </a:lnSpc>
              <a:defRPr/>
            </a:pPr>
            <a:r>
              <a:rPr lang="he-IL" sz="2200" b="1" dirty="0" smtClean="0">
                <a:solidFill>
                  <a:prstClr val="black"/>
                </a:solidFill>
              </a:rPr>
              <a:t>"לטעמי</a:t>
            </a:r>
            <a:r>
              <a:rPr lang="he-IL" sz="2200" b="1" dirty="0">
                <a:solidFill>
                  <a:prstClr val="black"/>
                </a:solidFill>
              </a:rPr>
              <a:t>, קיימת גם קיימת חובה על מפקח מס, כעל כל רשות מנהלית להפעיל את שיקול דעתה כדין. כיצד ניתן יהיה לבחון אם כך נעשה, בלא תיעוד בדרך כלשהי, באשר לטענות שהועלו?! המדינה מלינה על כך שהמערער לא נכח בדיוני השומה, ורו"ח המייצג לא הובא לעדות. אולם, רו"ח המייצג, סביר כי אינו זוכר מה עלה בדיוני שומה שנערכו שנים לפני מתן העדות, כשהוא, כמו מפקח המס נוכח במאות או עשרות דיוני שומה בשנה. </a:t>
            </a:r>
            <a:r>
              <a:rPr lang="he-IL" sz="2200" b="1" dirty="0" smtClean="0">
                <a:solidFill>
                  <a:prstClr val="black"/>
                </a:solidFill>
              </a:rPr>
              <a:t>"</a:t>
            </a:r>
          </a:p>
          <a:p>
            <a:pPr algn="just">
              <a:lnSpc>
                <a:spcPct val="90000"/>
              </a:lnSpc>
              <a:defRPr/>
            </a:pPr>
            <a:endParaRPr lang="he-IL" sz="2200" b="1" dirty="0">
              <a:solidFill>
                <a:prstClr val="black"/>
              </a:solidFill>
            </a:endParaRPr>
          </a:p>
          <a:p>
            <a:pPr>
              <a:defRPr/>
            </a:pPr>
            <a:endParaRPr lang="he-IL"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457200" y="0"/>
            <a:ext cx="8229600" cy="857250"/>
          </a:xfrm>
        </p:spPr>
        <p:txBody>
          <a:bodyPr/>
          <a:lstStyle/>
          <a:p>
            <a:pPr marL="457200" indent="-457200" eaLnBrk="1" hangingPunct="1"/>
            <a:r>
              <a:rPr lang="he-IL" altLang="he-IL" dirty="0" smtClean="0"/>
              <a:t>הוכחת מוניטין לצרכי מס</a:t>
            </a:r>
          </a:p>
        </p:txBody>
      </p:sp>
      <p:sp>
        <p:nvSpPr>
          <p:cNvPr id="9219" name="Content Placeholder 2"/>
          <p:cNvSpPr>
            <a:spLocks noGrp="1"/>
          </p:cNvSpPr>
          <p:nvPr>
            <p:ph idx="1"/>
          </p:nvPr>
        </p:nvSpPr>
        <p:spPr>
          <a:xfrm>
            <a:off x="468313" y="981075"/>
            <a:ext cx="8229600" cy="5000625"/>
          </a:xfrm>
        </p:spPr>
        <p:txBody>
          <a:bodyPr>
            <a:normAutofit fontScale="25000" lnSpcReduction="20000"/>
          </a:bodyPr>
          <a:lstStyle/>
          <a:p>
            <a:pPr>
              <a:defRPr/>
            </a:pPr>
            <a:endParaRPr lang="he-IL" sz="2400" b="1" u="sng" dirty="0" smtClean="0"/>
          </a:p>
          <a:p>
            <a:pPr marL="0" indent="0">
              <a:buFont typeface="Arial" pitchFamily="34" charset="0"/>
              <a:buNone/>
              <a:defRPr/>
            </a:pPr>
            <a:r>
              <a:rPr lang="he-IL" sz="8800" b="1" u="sng" dirty="0" smtClean="0"/>
              <a:t>פסק </a:t>
            </a:r>
            <a:r>
              <a:rPr lang="he-IL" sz="8800" b="1" u="sng" dirty="0"/>
              <a:t>דין גוטמן </a:t>
            </a:r>
            <a:r>
              <a:rPr lang="he-IL" sz="8800" b="1" u="sng" dirty="0" err="1"/>
              <a:t>עמ"ה</a:t>
            </a:r>
            <a:r>
              <a:rPr lang="he-IL" sz="8800" b="1" u="sng" dirty="0"/>
              <a:t> </a:t>
            </a:r>
            <a:r>
              <a:rPr lang="he-IL" sz="8800" b="1" u="sng" dirty="0" smtClean="0"/>
              <a:t>1013/01: </a:t>
            </a:r>
            <a:r>
              <a:rPr lang="he-IL" sz="8800" b="1" dirty="0"/>
              <a:t>מכירת זכויות ההפצה בתחנת דלק כמכירת המוניטין של התחנה</a:t>
            </a:r>
            <a:endParaRPr lang="en-US" sz="8800" dirty="0"/>
          </a:p>
          <a:p>
            <a:pPr algn="just">
              <a:defRPr/>
            </a:pPr>
            <a:r>
              <a:rPr lang="he-IL" sz="8800" dirty="0" smtClean="0"/>
              <a:t>לצורך </a:t>
            </a:r>
            <a:r>
              <a:rPr lang="he-IL" sz="8800" dirty="0"/>
              <a:t>סיווגה של עסקה, ובכלל זה הגדרתו של ממכר, ייבחן תוכנה בהתאם למהות הכלכלית שלה. אין "הלבוש" אשר שיוו לה הצדדים לעסקה בבחינת חזות </a:t>
            </a:r>
            <a:r>
              <a:rPr lang="he-IL" sz="8800" dirty="0" err="1"/>
              <a:t>הכל</a:t>
            </a:r>
            <a:r>
              <a:rPr lang="he-IL" sz="8800" dirty="0"/>
              <a:t>. </a:t>
            </a:r>
            <a:endParaRPr lang="he-IL" sz="8800" dirty="0" smtClean="0"/>
          </a:p>
          <a:p>
            <a:pPr algn="just">
              <a:defRPr/>
            </a:pPr>
            <a:r>
              <a:rPr lang="he-IL" sz="8800" dirty="0" smtClean="0"/>
              <a:t>הלכה </a:t>
            </a:r>
            <a:r>
              <a:rPr lang="he-IL" sz="8800" dirty="0"/>
              <a:t>היא כי על המערער הטוען למכירת מוניטין מוטל להוכיח קיומם של מוניטין. זאת גם במקום בו הסכימו הצדדים לעסקה במפורש כי זהו "הממכר</a:t>
            </a:r>
            <a:r>
              <a:rPr lang="he-IL" sz="8800" dirty="0" smtClean="0"/>
              <a:t>".</a:t>
            </a:r>
          </a:p>
          <a:p>
            <a:pPr algn="just">
              <a:defRPr/>
            </a:pPr>
            <a:r>
              <a:rPr lang="he-IL" sz="8800" u="sng" dirty="0" smtClean="0"/>
              <a:t>הנשיאה </a:t>
            </a:r>
            <a:r>
              <a:rPr lang="he-IL" sz="8800" u="sng" dirty="0"/>
              <a:t>בנטל זה אכן תהא קשה יותר, מקום בו ההסכם אינו אומר דבר וחצי דבר אודות העברתם של מוניטין</a:t>
            </a:r>
            <a:r>
              <a:rPr lang="he-IL" sz="8800" dirty="0"/>
              <a:t>. עם זאת, בחינת המהות </a:t>
            </a:r>
            <a:r>
              <a:rPr lang="he-IL" sz="8800" dirty="0" err="1"/>
              <a:t>האמיתית</a:t>
            </a:r>
            <a:r>
              <a:rPr lang="he-IL" sz="8800" dirty="0"/>
              <a:t> של העסקה אינה טענה שרק המשיב רשאי להעלותה או שהיא פועלת רק לצרכיו. בחינת המהות </a:t>
            </a:r>
            <a:r>
              <a:rPr lang="he-IL" sz="8800" dirty="0" err="1"/>
              <a:t>האמיתית</a:t>
            </a:r>
            <a:r>
              <a:rPr lang="he-IL" sz="8800" dirty="0"/>
              <a:t>, אינה בהכרח, כלי אנטי תכנוני. הרי זהו 'מבחן על' לשם הגעה אל המהות הכלכלית הממשית של עסקה ובהמשך לכך לשומת האמת.</a:t>
            </a:r>
            <a:endParaRPr lang="en-US" sz="8800" b="1" u="sng" dirty="0"/>
          </a:p>
          <a:p>
            <a:pPr>
              <a:defRPr/>
            </a:pPr>
            <a:endParaRPr lang="en-US" sz="2400" dirty="0"/>
          </a:p>
          <a:p>
            <a:pPr marL="0" indent="0" eaLnBrk="1" hangingPunct="1">
              <a:buFont typeface="Arial" pitchFamily="34" charset="0"/>
              <a:buNone/>
              <a:defRPr/>
            </a:pPr>
            <a:endParaRPr lang="he-IL" sz="1800" dirty="0" smtClean="0"/>
          </a:p>
        </p:txBody>
      </p:sp>
    </p:spTree>
    <p:extLst>
      <p:ext uri="{BB962C8B-B14F-4D97-AF65-F5344CB8AC3E}">
        <p14:creationId xmlns:p14="http://schemas.microsoft.com/office/powerpoint/2010/main" val="2532071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כותרת 1"/>
          <p:cNvSpPr>
            <a:spLocks noGrp="1"/>
          </p:cNvSpPr>
          <p:nvPr>
            <p:ph type="title"/>
          </p:nvPr>
        </p:nvSpPr>
        <p:spPr>
          <a:xfrm>
            <a:off x="457200" y="0"/>
            <a:ext cx="8229600" cy="857250"/>
          </a:xfrm>
        </p:spPr>
        <p:txBody>
          <a:bodyPr>
            <a:normAutofit fontScale="90000"/>
          </a:bodyPr>
          <a:lstStyle/>
          <a:p>
            <a:r>
              <a:rPr lang="he-IL" altLang="he-IL" dirty="0" smtClean="0"/>
              <a:t>תיקוני המיסוי העיקריים שעלו במסגרת חוק ההסדרים</a:t>
            </a:r>
          </a:p>
        </p:txBody>
      </p:sp>
      <p:sp>
        <p:nvSpPr>
          <p:cNvPr id="21507" name="מציין מיקום תוכן 2"/>
          <p:cNvSpPr>
            <a:spLocks noGrp="1"/>
          </p:cNvSpPr>
          <p:nvPr>
            <p:ph idx="1"/>
          </p:nvPr>
        </p:nvSpPr>
        <p:spPr>
          <a:xfrm>
            <a:off x="468313" y="1125538"/>
            <a:ext cx="8229600" cy="5000625"/>
          </a:xfrm>
        </p:spPr>
        <p:txBody>
          <a:bodyPr>
            <a:normAutofit fontScale="92500"/>
          </a:bodyPr>
          <a:lstStyle/>
          <a:p>
            <a:pPr marL="0" indent="0">
              <a:buNone/>
            </a:pPr>
            <a:r>
              <a:rPr lang="he-IL" altLang="he-IL" sz="2200" b="1" dirty="0" smtClean="0"/>
              <a:t>תיקונים שאמורים לעלות במסגרת קריאה ראשונה בכנסת של חוק ההסדרים:</a:t>
            </a:r>
          </a:p>
          <a:p>
            <a:r>
              <a:rPr lang="he-IL" altLang="he-IL" sz="2200" dirty="0" smtClean="0"/>
              <a:t>חובת דיווח על קבלת חוות דעת מקצועית.</a:t>
            </a:r>
          </a:p>
          <a:p>
            <a:r>
              <a:rPr lang="he-IL" altLang="he-IL" sz="2200" dirty="0" smtClean="0"/>
              <a:t>סעיף 145 לפקודה  - שומה לפי מיטב השפיטה תוך 4 שנות מס.</a:t>
            </a:r>
          </a:p>
          <a:p>
            <a:r>
              <a:rPr lang="he-IL" altLang="he-IL" sz="2200" dirty="0" smtClean="0"/>
              <a:t>חילופי מידע בין מדינות. </a:t>
            </a:r>
          </a:p>
          <a:p>
            <a:r>
              <a:rPr lang="he-IL" altLang="he-IL" sz="2200" dirty="0" smtClean="0"/>
              <a:t>חילופי מידע. </a:t>
            </a:r>
          </a:p>
          <a:p>
            <a:pPr marL="0" indent="0">
              <a:buNone/>
            </a:pPr>
            <a:r>
              <a:rPr lang="he-IL" altLang="he-IL" sz="2200" b="1" dirty="0" smtClean="0"/>
              <a:t>תיקונים אשר צפויים לצאת מתחולת חוק ההסדרים</a:t>
            </a:r>
            <a:r>
              <a:rPr lang="he-IL" altLang="he-IL" sz="2200" dirty="0" smtClean="0"/>
              <a:t>:</a:t>
            </a:r>
          </a:p>
          <a:p>
            <a:r>
              <a:rPr lang="he-IL" altLang="he-IL" sz="2200" dirty="0" smtClean="0"/>
              <a:t>תיקון מודל המיסוי של חברת בית.</a:t>
            </a:r>
            <a:endParaRPr lang="he-IL" altLang="he-IL" sz="2200" dirty="0" smtClean="0">
              <a:solidFill>
                <a:srgbClr val="000000"/>
              </a:solidFill>
            </a:endParaRPr>
          </a:p>
          <a:p>
            <a:r>
              <a:rPr lang="he-IL" altLang="he-IL" sz="2200" dirty="0" smtClean="0"/>
              <a:t>קביעת עיצומים כספיים לפי חוק מס ערך מוסף</a:t>
            </a:r>
            <a:r>
              <a:rPr lang="he-IL" altLang="he-IL" sz="2200" dirty="0" smtClean="0">
                <a:solidFill>
                  <a:srgbClr val="000000"/>
                </a:solidFill>
              </a:rPr>
              <a:t>.</a:t>
            </a:r>
          </a:p>
          <a:p>
            <a:r>
              <a:rPr lang="he-IL" altLang="he-IL" sz="2200" dirty="0" smtClean="0"/>
              <a:t>מעקב בנקאי</a:t>
            </a:r>
            <a:r>
              <a:rPr lang="he-IL" altLang="he-IL" sz="2200" dirty="0" smtClean="0">
                <a:solidFill>
                  <a:srgbClr val="000000"/>
                </a:solidFill>
              </a:rPr>
              <a:t>.</a:t>
            </a:r>
          </a:p>
          <a:p>
            <a:r>
              <a:rPr lang="he-IL" altLang="he-IL" sz="2200" dirty="0" smtClean="0"/>
              <a:t>עבירות המס כעבירות הלבנת הון.  </a:t>
            </a:r>
            <a:endParaRPr lang="he-IL" altLang="he-IL" sz="2200" dirty="0" smtClean="0">
              <a:solidFill>
                <a:srgbClr val="000000"/>
              </a:solidFill>
            </a:endParaRPr>
          </a:p>
          <a:p>
            <a:r>
              <a:rPr lang="he-IL" altLang="he-IL" sz="2200" dirty="0" smtClean="0"/>
              <a:t>תשלום בגין אי תחרות כהכנסה </a:t>
            </a:r>
            <a:r>
              <a:rPr lang="he-IL" altLang="he-IL" sz="2200" dirty="0" err="1" smtClean="0"/>
              <a:t>פירותית</a:t>
            </a:r>
            <a:r>
              <a:rPr lang="he-IL" altLang="he-IL" sz="2200" dirty="0" smtClean="0"/>
              <a:t>. </a:t>
            </a:r>
          </a:p>
          <a:p>
            <a:r>
              <a:rPr lang="he-IL" altLang="he-IL" sz="2200" dirty="0" smtClean="0">
                <a:solidFill>
                  <a:srgbClr val="000000"/>
                </a:solidFill>
              </a:rPr>
              <a:t>ביטול הפטור מדיווח של תושב חוזר ותיק/ עולה חדש.</a:t>
            </a:r>
          </a:p>
          <a:p>
            <a:r>
              <a:rPr lang="he-IL" altLang="he-IL" sz="2200" dirty="0" smtClean="0">
                <a:solidFill>
                  <a:srgbClr val="000000"/>
                </a:solidFill>
              </a:rPr>
              <a:t>חובת הגשת דוחות מס למי שנופל בחזקות התושבות.</a:t>
            </a:r>
          </a:p>
          <a:p>
            <a:endParaRPr lang="he-IL" altLang="he-IL" sz="2200" dirty="0" smtClean="0">
              <a:solidFill>
                <a:srgbClr val="000000"/>
              </a:solidFill>
            </a:endParaRPr>
          </a:p>
          <a:p>
            <a:endParaRPr lang="he-IL" altLang="he-IL" sz="2200" dirty="0" smtClean="0">
              <a:solidFill>
                <a:srgbClr val="000000"/>
              </a:solidFill>
            </a:endParaRPr>
          </a:p>
          <a:p>
            <a:endParaRPr lang="he-IL" altLang="he-IL"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457200" y="0"/>
            <a:ext cx="8229600" cy="857250"/>
          </a:xfrm>
        </p:spPr>
        <p:txBody>
          <a:bodyPr/>
          <a:lstStyle/>
          <a:p>
            <a:pPr marL="457200" indent="-457200" eaLnBrk="1" hangingPunct="1"/>
            <a:r>
              <a:rPr lang="he-IL" altLang="he-IL" dirty="0" smtClean="0"/>
              <a:t>הוכחת מוניטין לצרכי מס</a:t>
            </a:r>
          </a:p>
        </p:txBody>
      </p:sp>
      <p:sp>
        <p:nvSpPr>
          <p:cNvPr id="9219" name="Content Placeholder 2"/>
          <p:cNvSpPr>
            <a:spLocks noGrp="1"/>
          </p:cNvSpPr>
          <p:nvPr>
            <p:ph idx="1"/>
          </p:nvPr>
        </p:nvSpPr>
        <p:spPr>
          <a:xfrm>
            <a:off x="468313" y="981075"/>
            <a:ext cx="8229600" cy="5000625"/>
          </a:xfrm>
        </p:spPr>
        <p:txBody>
          <a:bodyPr/>
          <a:lstStyle/>
          <a:p>
            <a:pPr>
              <a:lnSpc>
                <a:spcPct val="80000"/>
              </a:lnSpc>
            </a:pPr>
            <a:endParaRPr lang="he-IL" altLang="he-IL" sz="600" b="1" u="sng" dirty="0" smtClean="0"/>
          </a:p>
          <a:p>
            <a:pPr>
              <a:lnSpc>
                <a:spcPct val="80000"/>
              </a:lnSpc>
              <a:buFont typeface="Arial" pitchFamily="34" charset="0"/>
              <a:buNone/>
            </a:pPr>
            <a:r>
              <a:rPr lang="he-IL" altLang="he-IL" sz="2400" b="1" dirty="0" smtClean="0">
                <a:latin typeface="Times New Roman" pitchFamily="18" charset="0"/>
              </a:rPr>
              <a:t>ע"א 749/13תדיראן בע"מ נ' </a:t>
            </a:r>
            <a:r>
              <a:rPr lang="he-IL" altLang="he-IL" sz="2400" b="1" dirty="0" err="1" smtClean="0">
                <a:latin typeface="Times New Roman" pitchFamily="18" charset="0"/>
              </a:rPr>
              <a:t>פשמ"ג</a:t>
            </a:r>
            <a:r>
              <a:rPr lang="he-IL" altLang="he-IL" sz="2400" b="1" dirty="0" smtClean="0">
                <a:latin typeface="Times New Roman" pitchFamily="18" charset="0"/>
              </a:rPr>
              <a:t> (יולי 2015)</a:t>
            </a:r>
          </a:p>
          <a:p>
            <a:pPr>
              <a:lnSpc>
                <a:spcPct val="80000"/>
              </a:lnSpc>
              <a:buFont typeface="Arial" pitchFamily="34" charset="0"/>
              <a:buNone/>
            </a:pPr>
            <a:r>
              <a:rPr lang="he-IL" altLang="he-IL" sz="2200" b="1" u="sng" dirty="0" smtClean="0">
                <a:latin typeface="Times New Roman" pitchFamily="18" charset="0"/>
              </a:rPr>
              <a:t>העובדות</a:t>
            </a:r>
            <a:r>
              <a:rPr lang="he-IL" altLang="he-IL" sz="2200" b="1" dirty="0" smtClean="0">
                <a:latin typeface="Times New Roman" pitchFamily="18" charset="0"/>
              </a:rPr>
              <a:t>:</a:t>
            </a:r>
          </a:p>
          <a:p>
            <a:pPr algn="just">
              <a:lnSpc>
                <a:spcPct val="80000"/>
              </a:lnSpc>
            </a:pPr>
            <a:r>
              <a:rPr lang="he-IL" altLang="he-IL" sz="2200" dirty="0" smtClean="0"/>
              <a:t>בשנת 1996, העבירה תדיראן בע"מ (להלן: "</a:t>
            </a:r>
            <a:r>
              <a:rPr lang="he-IL" altLang="he-IL" sz="2200" b="1" dirty="0" smtClean="0"/>
              <a:t>תדיראן</a:t>
            </a:r>
            <a:r>
              <a:rPr lang="he-IL" altLang="he-IL" sz="2200" dirty="0" smtClean="0"/>
              <a:t>") לחברת תדיראן קשר בע"מ, חברה בשליטתה המלאה (להלן: "</a:t>
            </a:r>
            <a:r>
              <a:rPr lang="he-IL" altLang="he-IL" sz="2200" b="1" dirty="0" smtClean="0"/>
              <a:t>חברת הבת</a:t>
            </a:r>
            <a:r>
              <a:rPr lang="he-IL" altLang="he-IL" sz="2200" dirty="0" smtClean="0"/>
              <a:t>"), את כל פעילותה העסקית בתחום הקשר.</a:t>
            </a:r>
            <a:endParaRPr lang="en-US" altLang="he-IL" sz="2200" dirty="0" smtClean="0"/>
          </a:p>
          <a:p>
            <a:pPr algn="just">
              <a:lnSpc>
                <a:spcPct val="80000"/>
              </a:lnSpc>
            </a:pPr>
            <a:r>
              <a:rPr lang="he-IL" altLang="he-IL" sz="2200" dirty="0" smtClean="0"/>
              <a:t>בשנת 1999 נחתם הסכם נוסף בין תדיראן לבין חברת הבת, לפיו העבירה תדיראן לחברת הבת את הזכות להשתמש בשם </a:t>
            </a:r>
            <a:r>
              <a:rPr lang="en-US" altLang="he-IL" sz="2200" dirty="0" err="1" smtClean="0"/>
              <a:t>Tadiran</a:t>
            </a:r>
            <a:r>
              <a:rPr lang="en-US" altLang="he-IL" sz="2200" dirty="0" smtClean="0"/>
              <a:t> Communication Ltd</a:t>
            </a:r>
            <a:r>
              <a:rPr lang="he-IL" altLang="he-IL" sz="2200" dirty="0" smtClean="0"/>
              <a:t>, בלוגו ובסימן מסחר תמורת 15,000,000$.</a:t>
            </a:r>
            <a:endParaRPr lang="en-US" altLang="he-IL" sz="2200" dirty="0" smtClean="0"/>
          </a:p>
          <a:p>
            <a:pPr algn="just">
              <a:lnSpc>
                <a:spcPct val="80000"/>
              </a:lnSpc>
            </a:pPr>
            <a:r>
              <a:rPr lang="he-IL" altLang="he-IL" sz="2200" dirty="0" smtClean="0"/>
              <a:t> לטענת תדיראן, הסכום האמור מהווה תמורה בגין מכירת מוניטין וחייב במס בשיעור 10% בהיותו סכום אינפלציוני חייב (מדובר בדין שלפני תיקון 132 לפקודה).</a:t>
            </a:r>
          </a:p>
          <a:p>
            <a:pPr algn="just">
              <a:lnSpc>
                <a:spcPct val="80000"/>
              </a:lnSpc>
            </a:pPr>
            <a:r>
              <a:rPr lang="he-IL" altLang="he-IL" sz="2200" dirty="0" smtClean="0"/>
              <a:t>פקיד השומה סירב להכיר בהסכם מ‑1999 כהסכם למכירת מוניטין ותדיראן הגישה על החלטה זו ערעור לבית המשפט המחוזי בתל‑אביב (</a:t>
            </a:r>
            <a:r>
              <a:rPr lang="he-IL" altLang="he-IL" sz="2200" b="1" dirty="0" smtClean="0"/>
              <a:t>ע"מ 1052-06</a:t>
            </a:r>
            <a:r>
              <a:rPr lang="he-IL" altLang="he-IL" sz="2200" dirty="0" smtClean="0"/>
              <a:t>). </a:t>
            </a:r>
            <a:endParaRPr lang="en-US" altLang="he-IL" sz="2200" dirty="0" smtClean="0"/>
          </a:p>
          <a:p>
            <a:pPr algn="just">
              <a:lnSpc>
                <a:spcPct val="80000"/>
              </a:lnSpc>
            </a:pPr>
            <a:endParaRPr lang="en-US" altLang="he-IL" sz="2200" dirty="0" smtClean="0"/>
          </a:p>
          <a:p>
            <a:pPr algn="just">
              <a:lnSpc>
                <a:spcPct val="80000"/>
              </a:lnSpc>
            </a:pPr>
            <a:endParaRPr lang="he-IL" altLang="he-IL" sz="2200" dirty="0" smtClean="0"/>
          </a:p>
          <a:p>
            <a:pPr>
              <a:lnSpc>
                <a:spcPct val="80000"/>
              </a:lnSpc>
            </a:pPr>
            <a:endParaRPr lang="en-US" altLang="he-IL" sz="600" dirty="0" smtClean="0"/>
          </a:p>
          <a:p>
            <a:pPr eaLnBrk="1" hangingPunct="1">
              <a:lnSpc>
                <a:spcPct val="80000"/>
              </a:lnSpc>
              <a:buFont typeface="Arial" pitchFamily="34" charset="0"/>
              <a:buNone/>
            </a:pPr>
            <a:endParaRPr lang="he-IL" altLang="he-IL" sz="500" dirty="0" smtClean="0"/>
          </a:p>
        </p:txBody>
      </p:sp>
    </p:spTree>
    <p:extLst>
      <p:ext uri="{BB962C8B-B14F-4D97-AF65-F5344CB8AC3E}">
        <p14:creationId xmlns:p14="http://schemas.microsoft.com/office/powerpoint/2010/main" val="26287645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a:xfrm>
            <a:off x="457200" y="0"/>
            <a:ext cx="8229600" cy="857250"/>
          </a:xfrm>
        </p:spPr>
        <p:txBody>
          <a:bodyPr/>
          <a:lstStyle/>
          <a:p>
            <a:pPr marL="457200" indent="-457200" eaLnBrk="1" hangingPunct="1"/>
            <a:r>
              <a:rPr lang="he-IL" altLang="he-IL" dirty="0" smtClean="0"/>
              <a:t>הוכחת מוניטין לצרכי מס</a:t>
            </a:r>
          </a:p>
        </p:txBody>
      </p:sp>
      <p:sp>
        <p:nvSpPr>
          <p:cNvPr id="9219" name="Content Placeholder 2"/>
          <p:cNvSpPr>
            <a:spLocks noGrp="1"/>
          </p:cNvSpPr>
          <p:nvPr>
            <p:ph idx="1"/>
          </p:nvPr>
        </p:nvSpPr>
        <p:spPr>
          <a:xfrm>
            <a:off x="468313" y="981075"/>
            <a:ext cx="8229600" cy="5000625"/>
          </a:xfrm>
        </p:spPr>
        <p:txBody>
          <a:bodyPr>
            <a:normAutofit lnSpcReduction="10000"/>
          </a:bodyPr>
          <a:lstStyle/>
          <a:p>
            <a:pPr>
              <a:lnSpc>
                <a:spcPct val="80000"/>
              </a:lnSpc>
            </a:pPr>
            <a:endParaRPr lang="he-IL" altLang="he-IL" sz="1500" b="1" u="sng" dirty="0" smtClean="0"/>
          </a:p>
          <a:p>
            <a:pPr marL="0" indent="0" algn="just">
              <a:lnSpc>
                <a:spcPct val="80000"/>
              </a:lnSpc>
              <a:buNone/>
            </a:pPr>
            <a:r>
              <a:rPr lang="he-IL" altLang="he-IL" sz="2400" b="1" dirty="0" smtClean="0">
                <a:latin typeface="Times New Roman" pitchFamily="18" charset="0"/>
              </a:rPr>
              <a:t>ע"א 749/13תדיראן בע"מ נ' </a:t>
            </a:r>
            <a:r>
              <a:rPr lang="he-IL" altLang="he-IL" sz="2400" b="1" dirty="0" err="1" smtClean="0">
                <a:latin typeface="Times New Roman" pitchFamily="18" charset="0"/>
              </a:rPr>
              <a:t>פשמ"ג</a:t>
            </a:r>
            <a:r>
              <a:rPr lang="he-IL" altLang="he-IL" sz="2400" b="1" dirty="0" smtClean="0">
                <a:latin typeface="Times New Roman" pitchFamily="18" charset="0"/>
              </a:rPr>
              <a:t> (יולי 2015) – המשך:</a:t>
            </a:r>
          </a:p>
          <a:p>
            <a:pPr algn="just">
              <a:lnSpc>
                <a:spcPct val="80000"/>
              </a:lnSpc>
            </a:pPr>
            <a:r>
              <a:rPr lang="he-IL" altLang="he-IL" sz="2200" dirty="0" smtClean="0"/>
              <a:t>בית‑המשפט המחוזי בתל‑אביב, מפי כב' השופט מ' </a:t>
            </a:r>
            <a:r>
              <a:rPr lang="he-IL" altLang="he-IL" sz="2200" dirty="0" err="1" smtClean="0"/>
              <a:t>אלטוביה</a:t>
            </a:r>
            <a:r>
              <a:rPr lang="he-IL" altLang="he-IL" sz="2200" dirty="0" smtClean="0"/>
              <a:t>, </a:t>
            </a:r>
            <a:r>
              <a:rPr lang="he-IL" altLang="he-IL" sz="2200" b="1" u="sng" dirty="0" smtClean="0"/>
              <a:t>דחה את הערעור</a:t>
            </a:r>
            <a:r>
              <a:rPr lang="he-IL" altLang="he-IL" sz="2200" dirty="0" smtClean="0"/>
              <a:t>.</a:t>
            </a:r>
            <a:endParaRPr lang="en-US" altLang="he-IL" sz="2200" dirty="0" smtClean="0"/>
          </a:p>
          <a:p>
            <a:pPr algn="just">
              <a:lnSpc>
                <a:spcPct val="80000"/>
              </a:lnSpc>
            </a:pPr>
            <a:r>
              <a:rPr lang="he-IL" altLang="he-IL" sz="2200" dirty="0" smtClean="0"/>
              <a:t>כב' השופט </a:t>
            </a:r>
            <a:r>
              <a:rPr lang="he-IL" altLang="he-IL" sz="2200" dirty="0" err="1" smtClean="0"/>
              <a:t>אלטוביה</a:t>
            </a:r>
            <a:r>
              <a:rPr lang="he-IL" altLang="he-IL" sz="2200" dirty="0" smtClean="0"/>
              <a:t> קבע, כי החל בשנת 1996, החברה‑הבת היא אשר סיפקה ללקוחות מוצרים ושירותים בתחום הקשר והיא אשר קבעה את שמות המוצרים ומחירם; וכי בתקופה שלאחר כריתת ההסכם משנת 1996, ככל שהלקוחות הבחינו באיכות מוצרי הקשר, איכות השירות שמות המוצרים ומחירי השירותים, ייחסו כל אלה לחברה‑הבת ולא לתדיראן, וממילא ככל שנרכש מוניטין בקשר למוצרים ולשירותים שסיפקה החברה‑הבת ללקוחותיה בתחום הקשר, יש ליחסו לחברה‑הבת ולא לתדיראן.</a:t>
            </a:r>
          </a:p>
          <a:p>
            <a:pPr algn="just">
              <a:lnSpc>
                <a:spcPct val="80000"/>
              </a:lnSpc>
            </a:pPr>
            <a:r>
              <a:rPr lang="he-IL" altLang="he-IL" sz="2200" dirty="0" smtClean="0">
                <a:latin typeface="Century" pitchFamily="18" charset="0"/>
              </a:rPr>
              <a:t>בית המשפט הוסיף וקבע כי ההסדר הקבוע בהסכם משנת 1996 ‑ המעניק לחברת הבת זכות להשתמש בסימן המסחרי ובלוגו תוך הגבלת העברת זכות השימוש האמורה, אינו מתייחס כלל למוניטין או להתקשרויות חוזיות עם לקוחות בעבר או בעתיד אלא רק לסימן המסחרי וללוגו ועל‑כן אין לראות בו כאילו הוא מקנה לתדיראן זכות למכור לתדיראן קשר את המוניטין בעת שתחדל משליטתה בחברת הבת.</a:t>
            </a:r>
            <a:endParaRPr lang="he-IL" altLang="he-IL" sz="2200" dirty="0" smtClean="0"/>
          </a:p>
          <a:p>
            <a:pPr algn="just">
              <a:lnSpc>
                <a:spcPct val="80000"/>
              </a:lnSpc>
            </a:pPr>
            <a:endParaRPr lang="he-IL" altLang="he-IL" sz="5500" dirty="0" smtClean="0"/>
          </a:p>
          <a:p>
            <a:pPr>
              <a:lnSpc>
                <a:spcPct val="80000"/>
              </a:lnSpc>
            </a:pPr>
            <a:endParaRPr lang="en-US" altLang="he-IL" sz="1500" dirty="0" smtClean="0"/>
          </a:p>
          <a:p>
            <a:pPr eaLnBrk="1" hangingPunct="1">
              <a:lnSpc>
                <a:spcPct val="80000"/>
              </a:lnSpc>
              <a:buFont typeface="Arial" pitchFamily="34" charset="0"/>
              <a:buNone/>
            </a:pPr>
            <a:endParaRPr lang="he-IL" altLang="he-IL" sz="1100" dirty="0" smtClean="0"/>
          </a:p>
        </p:txBody>
      </p:sp>
    </p:spTree>
    <p:extLst>
      <p:ext uri="{BB962C8B-B14F-4D97-AF65-F5344CB8AC3E}">
        <p14:creationId xmlns:p14="http://schemas.microsoft.com/office/powerpoint/2010/main" val="14439654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468313" y="47625"/>
            <a:ext cx="8229600" cy="857250"/>
          </a:xfrm>
        </p:spPr>
        <p:txBody>
          <a:bodyPr/>
          <a:lstStyle/>
          <a:p>
            <a:pPr marL="457200" indent="-457200" eaLnBrk="1" hangingPunct="1"/>
            <a:r>
              <a:rPr lang="he-IL" altLang="he-IL" dirty="0" smtClean="0"/>
              <a:t>הוכחת מוניטין לצרכי מס</a:t>
            </a:r>
          </a:p>
        </p:txBody>
      </p:sp>
      <p:sp>
        <p:nvSpPr>
          <p:cNvPr id="9219" name="Content Placeholder 2"/>
          <p:cNvSpPr>
            <a:spLocks noGrp="1"/>
          </p:cNvSpPr>
          <p:nvPr>
            <p:ph idx="1"/>
          </p:nvPr>
        </p:nvSpPr>
        <p:spPr>
          <a:xfrm>
            <a:off x="468313" y="981075"/>
            <a:ext cx="8229600" cy="5000625"/>
          </a:xfrm>
        </p:spPr>
        <p:txBody>
          <a:bodyPr>
            <a:normAutofit/>
          </a:bodyPr>
          <a:lstStyle/>
          <a:p>
            <a:pPr marL="0" indent="0">
              <a:lnSpc>
                <a:spcPct val="80000"/>
              </a:lnSpc>
              <a:buNone/>
            </a:pPr>
            <a:r>
              <a:rPr lang="he-IL" altLang="he-IL" sz="2600" b="1" dirty="0" smtClean="0">
                <a:latin typeface="Times New Roman" pitchFamily="18" charset="0"/>
              </a:rPr>
              <a:t>ע"א 749/13תדיראן בע"מ נ' </a:t>
            </a:r>
            <a:r>
              <a:rPr lang="he-IL" altLang="he-IL" sz="2600" b="1" dirty="0" err="1" smtClean="0">
                <a:latin typeface="Times New Roman" pitchFamily="18" charset="0"/>
              </a:rPr>
              <a:t>פשמ"ג</a:t>
            </a:r>
            <a:r>
              <a:rPr lang="he-IL" altLang="he-IL" sz="2600" b="1" dirty="0" smtClean="0">
                <a:latin typeface="Times New Roman" pitchFamily="18" charset="0"/>
              </a:rPr>
              <a:t> (יולי 2015) – המשך:</a:t>
            </a:r>
          </a:p>
          <a:p>
            <a:pPr>
              <a:lnSpc>
                <a:spcPct val="80000"/>
              </a:lnSpc>
            </a:pPr>
            <a:endParaRPr lang="he-IL" altLang="he-IL" sz="1900" b="1" u="sng" dirty="0" smtClean="0"/>
          </a:p>
          <a:p>
            <a:pPr marL="0" indent="0" algn="just">
              <a:buNone/>
            </a:pPr>
            <a:r>
              <a:rPr lang="he-IL" altLang="he-IL" sz="2200" dirty="0" smtClean="0"/>
              <a:t>בית המשפט העליון </a:t>
            </a:r>
            <a:r>
              <a:rPr lang="he-IL" altLang="he-IL" sz="2200" b="1" u="sng" dirty="0" smtClean="0"/>
              <a:t>קיבל את הערעור</a:t>
            </a:r>
            <a:r>
              <a:rPr lang="he-IL" altLang="he-IL" sz="2200" dirty="0" smtClean="0"/>
              <a:t>, בקבעו כי:</a:t>
            </a:r>
          </a:p>
          <a:p>
            <a:pPr algn="just"/>
            <a:r>
              <a:rPr lang="he-IL" altLang="he-IL" sz="2200" dirty="0" smtClean="0">
                <a:latin typeface="Times New Roman" pitchFamily="18" charset="0"/>
              </a:rPr>
              <a:t>גם לאחר ההסכם משנת 1996 נותרו המוניטין בתחום הקשר בידי תדיראן והם נמכרו על‑ידה לחברה‑הבת רק עם ההתקשרות בהסכם משנת 1999.</a:t>
            </a:r>
            <a:endParaRPr lang="en-US" altLang="he-IL" sz="2200" dirty="0" smtClean="0">
              <a:latin typeface="Times New Roman" pitchFamily="18" charset="0"/>
            </a:endParaRPr>
          </a:p>
          <a:p>
            <a:pPr algn="just"/>
            <a:r>
              <a:rPr lang="he-IL" altLang="he-IL" sz="2200" dirty="0" smtClean="0">
                <a:latin typeface="Times New Roman" pitchFamily="18" charset="0"/>
              </a:rPr>
              <a:t>בדומה לפסיקה בדין הכללי, הפסיקה במישור המס הכירה בכך שסימן מסחר וכן השם והלוגו ייחשבו ככלי קיבול של נכס המוניטין ואמצעי להגנה עלי. השם והלוגו אשר נמכרו על‑ידי תדיראן לחברה‑הבת בהסכם משנת 1999 בהחלט מייצגים מוניטין אשר נשתמר בידי תדיראן גם לאחר התקשרותה עם חברת הבת בהסכם משנת 1996.</a:t>
            </a:r>
            <a:endParaRPr lang="en-US" altLang="he-IL" sz="2200" dirty="0" smtClean="0">
              <a:latin typeface="Times New Roman" pitchFamily="18" charset="0"/>
            </a:endParaRPr>
          </a:p>
          <a:p>
            <a:pPr algn="just">
              <a:lnSpc>
                <a:spcPct val="120000"/>
              </a:lnSpc>
            </a:pPr>
            <a:endParaRPr lang="he-IL" altLang="he-IL" sz="6800" dirty="0" smtClean="0"/>
          </a:p>
          <a:p>
            <a:pPr>
              <a:lnSpc>
                <a:spcPct val="80000"/>
              </a:lnSpc>
            </a:pPr>
            <a:endParaRPr lang="en-US" altLang="he-IL" sz="1900" dirty="0" smtClean="0"/>
          </a:p>
          <a:p>
            <a:pPr eaLnBrk="1" hangingPunct="1">
              <a:lnSpc>
                <a:spcPct val="80000"/>
              </a:lnSpc>
              <a:buFont typeface="Arial" pitchFamily="34" charset="0"/>
              <a:buNone/>
            </a:pPr>
            <a:endParaRPr lang="he-IL" altLang="he-IL" sz="1400" dirty="0" smtClean="0"/>
          </a:p>
        </p:txBody>
      </p:sp>
    </p:spTree>
    <p:extLst>
      <p:ext uri="{BB962C8B-B14F-4D97-AF65-F5344CB8AC3E}">
        <p14:creationId xmlns:p14="http://schemas.microsoft.com/office/powerpoint/2010/main" val="3590199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468313" y="47625"/>
            <a:ext cx="8229600" cy="857250"/>
          </a:xfrm>
        </p:spPr>
        <p:txBody>
          <a:bodyPr/>
          <a:lstStyle/>
          <a:p>
            <a:pPr marL="457200" indent="-457200" eaLnBrk="1" hangingPunct="1"/>
            <a:r>
              <a:rPr lang="he-IL" altLang="he-IL" dirty="0" smtClean="0"/>
              <a:t>הוכחת מוניטין לצרכי מס</a:t>
            </a:r>
          </a:p>
        </p:txBody>
      </p:sp>
      <p:sp>
        <p:nvSpPr>
          <p:cNvPr id="9219" name="Content Placeholder 2"/>
          <p:cNvSpPr>
            <a:spLocks noGrp="1"/>
          </p:cNvSpPr>
          <p:nvPr>
            <p:ph idx="1"/>
          </p:nvPr>
        </p:nvSpPr>
        <p:spPr>
          <a:xfrm>
            <a:off x="468313" y="981075"/>
            <a:ext cx="8229600" cy="5000625"/>
          </a:xfrm>
        </p:spPr>
        <p:txBody>
          <a:bodyPr>
            <a:normAutofit/>
          </a:bodyPr>
          <a:lstStyle/>
          <a:p>
            <a:pPr marL="0" indent="0">
              <a:lnSpc>
                <a:spcPct val="80000"/>
              </a:lnSpc>
              <a:buNone/>
            </a:pPr>
            <a:r>
              <a:rPr lang="he-IL" altLang="he-IL" sz="2600" b="1" dirty="0" smtClean="0">
                <a:latin typeface="Times New Roman" pitchFamily="18" charset="0"/>
              </a:rPr>
              <a:t>ע"א 749/13תדיראן בע"מ נ' </a:t>
            </a:r>
            <a:r>
              <a:rPr lang="he-IL" altLang="he-IL" sz="2600" b="1" dirty="0" err="1" smtClean="0">
                <a:latin typeface="Times New Roman" pitchFamily="18" charset="0"/>
              </a:rPr>
              <a:t>פשמ"ג</a:t>
            </a:r>
            <a:r>
              <a:rPr lang="he-IL" altLang="he-IL" sz="2600" b="1" dirty="0" smtClean="0">
                <a:latin typeface="Times New Roman" pitchFamily="18" charset="0"/>
              </a:rPr>
              <a:t> (יולי 2015) – המשך:</a:t>
            </a:r>
          </a:p>
          <a:p>
            <a:pPr>
              <a:lnSpc>
                <a:spcPct val="80000"/>
              </a:lnSpc>
            </a:pPr>
            <a:endParaRPr lang="he-IL" altLang="he-IL" sz="1900" b="1" u="sng" dirty="0" smtClean="0"/>
          </a:p>
          <a:p>
            <a:pPr algn="just"/>
            <a:r>
              <a:rPr lang="he-IL" altLang="he-IL" sz="2200" b="1" dirty="0" smtClean="0">
                <a:latin typeface="Times New Roman" pitchFamily="18" charset="0"/>
              </a:rPr>
              <a:t>העובדה שהמונח מוניטין לא נזכר בהסכם משנת 1999 אין בה כדי לשלול מסקנה זו, בהינתן העובדה שהשם והלוגו שהינם, כלי קיבול מובהקים של מוניטין העסק, נמכרו על‑פי אותו הסכם </a:t>
            </a:r>
            <a:r>
              <a:rPr lang="he-IL" altLang="he-IL" sz="2200" dirty="0" smtClean="0">
                <a:latin typeface="Times New Roman" pitchFamily="18" charset="0"/>
              </a:rPr>
              <a:t>וכן בהינתן יתר העובדות והנתונים המלמדים כולם על כך שמדובר בעסקת מכר מוניטין המשולבת במכירת מכלול עסקיה של תדיראן.</a:t>
            </a:r>
            <a:r>
              <a:rPr lang="he-IL" altLang="he-IL" sz="2200" dirty="0" smtClean="0"/>
              <a:t> </a:t>
            </a:r>
          </a:p>
          <a:p>
            <a:pPr algn="just"/>
            <a:r>
              <a:rPr lang="en-US" altLang="he-IL" sz="2400" dirty="0" smtClean="0">
                <a:latin typeface="Times New Roman" pitchFamily="18" charset="0"/>
              </a:rPr>
              <a:t> </a:t>
            </a:r>
            <a:r>
              <a:rPr lang="he-IL" altLang="he-IL" sz="2200" dirty="0" smtClean="0">
                <a:latin typeface="Times New Roman" pitchFamily="18" charset="0"/>
              </a:rPr>
              <a:t>אחד הסממנים המובהקים המלמד על מכירתו ‑ מכירתו של העסק כ"עסק חי" במובן זה שהמעביר מושך את ידיו מן העסק הנעבר ונפרד ממנו על כל המשתמע מכך וכן קיומו של הסכם אי‑תחרות ‑ לא התקיים במסגרת ההסכם משנת 1996</a:t>
            </a:r>
            <a:r>
              <a:rPr lang="he-IL" altLang="he-IL" sz="2200" dirty="0" smtClean="0">
                <a:latin typeface="Times New Roman" pitchFamily="18" charset="0"/>
                <a:ea typeface="Times New Roman" pitchFamily="18" charset="0"/>
              </a:rPr>
              <a:t>.</a:t>
            </a:r>
            <a:endParaRPr lang="en-US" altLang="he-IL" sz="2200" dirty="0" smtClean="0">
              <a:latin typeface="Times New Roman" pitchFamily="18" charset="0"/>
              <a:ea typeface="Times New Roman" pitchFamily="18" charset="0"/>
            </a:endParaRPr>
          </a:p>
          <a:p>
            <a:pPr algn="just">
              <a:lnSpc>
                <a:spcPct val="120000"/>
              </a:lnSpc>
            </a:pPr>
            <a:endParaRPr lang="en-US" altLang="he-IL" sz="2200" dirty="0" smtClean="0"/>
          </a:p>
          <a:p>
            <a:pPr algn="just">
              <a:lnSpc>
                <a:spcPct val="80000"/>
              </a:lnSpc>
            </a:pPr>
            <a:endParaRPr lang="he-IL" altLang="he-IL" sz="6800" dirty="0" smtClean="0"/>
          </a:p>
          <a:p>
            <a:pPr>
              <a:lnSpc>
                <a:spcPct val="80000"/>
              </a:lnSpc>
            </a:pPr>
            <a:endParaRPr lang="en-US" altLang="he-IL" sz="1900" dirty="0" smtClean="0"/>
          </a:p>
          <a:p>
            <a:pPr eaLnBrk="1" hangingPunct="1">
              <a:lnSpc>
                <a:spcPct val="80000"/>
              </a:lnSpc>
              <a:buFont typeface="Arial" pitchFamily="34" charset="0"/>
              <a:buNone/>
            </a:pPr>
            <a:endParaRPr lang="he-IL" altLang="he-IL" sz="1400" dirty="0" smtClean="0"/>
          </a:p>
        </p:txBody>
      </p:sp>
    </p:spTree>
    <p:extLst>
      <p:ext uri="{BB962C8B-B14F-4D97-AF65-F5344CB8AC3E}">
        <p14:creationId xmlns:p14="http://schemas.microsoft.com/office/powerpoint/2010/main" val="20343036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457200" y="0"/>
            <a:ext cx="8229600" cy="857250"/>
          </a:xfrm>
        </p:spPr>
        <p:txBody>
          <a:bodyPr/>
          <a:lstStyle/>
          <a:p>
            <a:pPr marL="457200" indent="-457200" eaLnBrk="1" hangingPunct="1"/>
            <a:r>
              <a:rPr lang="he-IL" altLang="he-IL" smtClean="0"/>
              <a:t>פסילת ספרים לצרכי מע"מ וכפל מס</a:t>
            </a:r>
          </a:p>
        </p:txBody>
      </p:sp>
      <p:sp>
        <p:nvSpPr>
          <p:cNvPr id="37891" name="Content Placeholder 2"/>
          <p:cNvSpPr>
            <a:spLocks noGrp="1"/>
          </p:cNvSpPr>
          <p:nvPr>
            <p:ph idx="1"/>
          </p:nvPr>
        </p:nvSpPr>
        <p:spPr>
          <a:xfrm>
            <a:off x="468313" y="981075"/>
            <a:ext cx="8229600" cy="5000625"/>
          </a:xfrm>
        </p:spPr>
        <p:txBody>
          <a:bodyPr>
            <a:normAutofit fontScale="92500"/>
          </a:bodyPr>
          <a:lstStyle/>
          <a:p>
            <a:pPr marL="0" indent="0">
              <a:buFont typeface="Arial" pitchFamily="34" charset="0"/>
              <a:buNone/>
              <a:defRPr/>
            </a:pPr>
            <a:r>
              <a:rPr lang="he-IL" sz="2600" b="1" dirty="0" smtClean="0"/>
              <a:t>ניכוי מס תשומות בחשבוניות פיקטיביות </a:t>
            </a:r>
            <a:r>
              <a:rPr lang="he-IL" sz="2400" dirty="0" smtClean="0"/>
              <a:t>- </a:t>
            </a:r>
          </a:p>
          <a:p>
            <a:pPr>
              <a:defRPr/>
            </a:pPr>
            <a:r>
              <a:rPr lang="he-IL" sz="2400" dirty="0" smtClean="0"/>
              <a:t>סעיף 50(א1) לחוק מע"מ: </a:t>
            </a:r>
            <a:r>
              <a:rPr lang="he-IL" sz="2400" b="1" dirty="0" smtClean="0"/>
              <a:t> </a:t>
            </a:r>
            <a:r>
              <a:rPr lang="he-IL" sz="2400" b="1" dirty="0"/>
              <a:t>עוסק שניכה מס תשומות הכלול בחשבונית מס שהוצאה שלא כדין, רשאי המנהל להטיל עליו כפל המס המצוין בחשבונית או המשתמע ממנה, אלא אם כן הוכיח להנחת דעתו של המנהל כי לא ידע שהחשבונית הוצאה שלא </a:t>
            </a:r>
            <a:r>
              <a:rPr lang="he-IL" sz="2400" b="1" dirty="0" smtClean="0"/>
              <a:t>כדין". </a:t>
            </a:r>
          </a:p>
          <a:p>
            <a:pPr>
              <a:defRPr/>
            </a:pPr>
            <a:r>
              <a:rPr lang="he-IL" sz="2400" dirty="0" smtClean="0"/>
              <a:t>סעיף 77ב(ב) לחוק מע"מ:</a:t>
            </a:r>
            <a:r>
              <a:rPr lang="he-IL" sz="2400" b="1" dirty="0" smtClean="0"/>
              <a:t> "עוסק </a:t>
            </a:r>
            <a:r>
              <a:rPr lang="he-IL" sz="2400" b="1" dirty="0"/>
              <a:t>שניכה מס תשומות הכלול בחשבונית מס שהוצאה שלא כדין, יראו את פנקסיו כבלתי קבילים באותה שנת מס, אלא אם כן הוכיח בעת הבאת טענותיו לפי סעיף 62, להנחת דעתו של המנהל, כי לא ידע שהחשבונית הוצאה שלא </a:t>
            </a:r>
            <a:r>
              <a:rPr lang="he-IL" sz="2400" b="1" dirty="0" smtClean="0"/>
              <a:t>כדין". </a:t>
            </a:r>
            <a:endParaRPr lang="en-US" sz="2400" b="1" dirty="0"/>
          </a:p>
          <a:p>
            <a:pPr>
              <a:defRPr/>
            </a:pPr>
            <a:r>
              <a:rPr lang="he-IL" sz="2400" dirty="0" smtClean="0"/>
              <a:t>סעיף 95(א) לחוק מע"מ: "</a:t>
            </a:r>
            <a:r>
              <a:rPr lang="he-IL" sz="2400" b="1" dirty="0" smtClean="0"/>
              <a:t>לא </a:t>
            </a:r>
            <a:r>
              <a:rPr lang="he-IL" sz="2400" b="1" dirty="0"/>
              <a:t>ניהל החייב במס פנקסי חשבונות או רשומות כפי שנקבע, או שניהלם </a:t>
            </a:r>
            <a:r>
              <a:rPr lang="he-IL" sz="2400" b="1" dirty="0" err="1"/>
              <a:t>בסטיה</a:t>
            </a:r>
            <a:r>
              <a:rPr lang="he-IL" sz="2400" b="1" dirty="0"/>
              <a:t> מהותית מהוראות חוק זה או התקנות על פיו, רשאי המנהל להטיל קנס של 1% מסך כל מחיר </a:t>
            </a:r>
            <a:r>
              <a:rPr lang="he-IL" sz="2400" b="1" dirty="0" smtClean="0"/>
              <a:t>עסקאותיו</a:t>
            </a:r>
            <a:r>
              <a:rPr lang="he-IL" sz="2400" dirty="0" smtClean="0"/>
              <a:t>...".  </a:t>
            </a:r>
            <a:endParaRPr lang="en-US" sz="2400" dirty="0"/>
          </a:p>
          <a:p>
            <a:pPr marL="0" indent="0" eaLnBrk="1" hangingPunct="1">
              <a:buFont typeface="Arial" pitchFamily="34" charset="0"/>
              <a:buNone/>
              <a:defRPr/>
            </a:pPr>
            <a:endParaRPr lang="he-IL" sz="2400" b="1" u="sng"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457200" y="0"/>
            <a:ext cx="8229600" cy="857250"/>
          </a:xfrm>
        </p:spPr>
        <p:txBody>
          <a:bodyPr/>
          <a:lstStyle/>
          <a:p>
            <a:pPr marL="457200" indent="-457200" eaLnBrk="1" hangingPunct="1"/>
            <a:r>
              <a:rPr lang="he-IL" altLang="he-IL" smtClean="0"/>
              <a:t>פסילת ספרים לצרכי מע"מ וכפל מס</a:t>
            </a:r>
          </a:p>
        </p:txBody>
      </p:sp>
      <p:sp>
        <p:nvSpPr>
          <p:cNvPr id="37891" name="Content Placeholder 2"/>
          <p:cNvSpPr>
            <a:spLocks noGrp="1"/>
          </p:cNvSpPr>
          <p:nvPr>
            <p:ph idx="1"/>
          </p:nvPr>
        </p:nvSpPr>
        <p:spPr>
          <a:xfrm>
            <a:off x="468313" y="981075"/>
            <a:ext cx="8229600" cy="5000625"/>
          </a:xfrm>
        </p:spPr>
        <p:txBody>
          <a:bodyPr>
            <a:normAutofit fontScale="92500" lnSpcReduction="10000"/>
          </a:bodyPr>
          <a:lstStyle/>
          <a:p>
            <a:pPr marL="0" indent="0" eaLnBrk="1" hangingPunct="1">
              <a:buFont typeface="Arial" pitchFamily="34" charset="0"/>
              <a:buNone/>
              <a:defRPr/>
            </a:pPr>
            <a:r>
              <a:rPr lang="he-IL" sz="2600" b="1" u="sng" dirty="0" smtClean="0"/>
              <a:t>עניין זאב שרון -ע"א 3886/12 (2014) </a:t>
            </a:r>
          </a:p>
          <a:p>
            <a:pPr marL="0" indent="0" eaLnBrk="1" hangingPunct="1">
              <a:buFont typeface="Arial" pitchFamily="34" charset="0"/>
              <a:buNone/>
              <a:defRPr/>
            </a:pPr>
            <a:r>
              <a:rPr lang="he-IL" sz="2400" b="1" u="sng" dirty="0" smtClean="0"/>
              <a:t>עובדות </a:t>
            </a:r>
          </a:p>
          <a:p>
            <a:pPr>
              <a:defRPr/>
            </a:pPr>
            <a:r>
              <a:rPr lang="he-IL" sz="2400" dirty="0"/>
              <a:t>המערערת בעניין </a:t>
            </a:r>
            <a:r>
              <a:rPr lang="he-IL" sz="2400" b="1" dirty="0"/>
              <a:t>שרון</a:t>
            </a:r>
            <a:r>
              <a:rPr lang="he-IL" sz="2400" dirty="0"/>
              <a:t>, חברה לקבלנות בנין ועפר הגישה לרשויות מע"מ דוחות תקופתיים בהם ניכתה מס תשומות שהיה כלול בשש חשבוניות, אשר הוצאו לה על ידי חברה אחרת. החשבוניות בחלקן נשאו את חתימתו של בעל המניות בחברה האחרת וחלקן היו חתומות על ידי אדם אשר אינו רשום כבעלים או כנושא משרה באותה חברה.  </a:t>
            </a:r>
            <a:endParaRPr lang="en-US" sz="2400" dirty="0"/>
          </a:p>
          <a:p>
            <a:pPr>
              <a:defRPr/>
            </a:pPr>
            <a:r>
              <a:rPr lang="he-IL" sz="2400" dirty="0"/>
              <a:t>מנהל מע"מ טען, כי מדובר בחשבוניות פקטיביות אשר לא שיקפו עסקאות אמתיות ובהתאם פסל את ספרי המערערת והטיל עליה כפל מס וקנס מינהלי. המערערת טענה מנגד, כי מדובר בחשבוניות המשקפות עסקאות אמיתיות, עבודות שעשתה בפועל וכי עשתה כל ביכולתה על מנת לוודא שהחברה האחרת רשומה כדין במרשמי מע"מ.   </a:t>
            </a:r>
            <a:endParaRPr lang="en-US" sz="2400" dirty="0"/>
          </a:p>
          <a:p>
            <a:pPr>
              <a:defRPr/>
            </a:pPr>
            <a:r>
              <a:rPr lang="he-IL" sz="2400" dirty="0"/>
              <a:t>ערעור שהגישה המערערת על פסילת הספרים, כפל המס והקנס המינהלי נדחה על ידי בית המשפט המחוזי (ע"מ 48572-03-11). </a:t>
            </a:r>
            <a:endParaRPr lang="en-US" sz="2400" dirty="0"/>
          </a:p>
          <a:p>
            <a:pPr marL="0" indent="0" eaLnBrk="1" hangingPunct="1">
              <a:buFont typeface="Arial" pitchFamily="34" charset="0"/>
              <a:buNone/>
              <a:defRPr/>
            </a:pPr>
            <a:endParaRPr lang="he-IL" sz="2400" b="1" u="sng"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457200" y="0"/>
            <a:ext cx="8229600" cy="857250"/>
          </a:xfrm>
        </p:spPr>
        <p:txBody>
          <a:bodyPr/>
          <a:lstStyle/>
          <a:p>
            <a:pPr marL="457200" indent="-457200" eaLnBrk="1" hangingPunct="1"/>
            <a:r>
              <a:rPr lang="he-IL" altLang="he-IL" smtClean="0"/>
              <a:t>פסילת ספרים לצרכי מע"מ וכפל מס</a:t>
            </a:r>
          </a:p>
        </p:txBody>
      </p:sp>
      <p:sp>
        <p:nvSpPr>
          <p:cNvPr id="37891" name="Content Placeholder 2"/>
          <p:cNvSpPr>
            <a:spLocks noGrp="1"/>
          </p:cNvSpPr>
          <p:nvPr>
            <p:ph idx="1"/>
          </p:nvPr>
        </p:nvSpPr>
        <p:spPr>
          <a:xfrm>
            <a:off x="468313" y="981075"/>
            <a:ext cx="8229600" cy="5000625"/>
          </a:xfrm>
        </p:spPr>
        <p:txBody>
          <a:bodyPr>
            <a:normAutofit fontScale="92500" lnSpcReduction="20000"/>
          </a:bodyPr>
          <a:lstStyle/>
          <a:p>
            <a:pPr marL="0" indent="0" eaLnBrk="1" hangingPunct="1">
              <a:buFont typeface="Arial" pitchFamily="34" charset="0"/>
              <a:buNone/>
              <a:defRPr/>
            </a:pPr>
            <a:r>
              <a:rPr lang="he-IL" sz="2600" b="1" u="sng" dirty="0" smtClean="0"/>
              <a:t>עניין זאב שרון -ע"א 3886/12 (2014) </a:t>
            </a:r>
          </a:p>
          <a:p>
            <a:pPr marL="0" indent="0" eaLnBrk="1" hangingPunct="1">
              <a:buFont typeface="Arial" pitchFamily="34" charset="0"/>
              <a:buNone/>
              <a:defRPr/>
            </a:pPr>
            <a:r>
              <a:rPr lang="he-IL" sz="2400" dirty="0" smtClean="0"/>
              <a:t>בית </a:t>
            </a:r>
            <a:r>
              <a:rPr lang="he-IL" sz="2400" dirty="0"/>
              <a:t>המשפט העליון ראה לנכון להסדיר עקרונית את סמכויות המנהל וזכויות הנישום, כדלקמן: </a:t>
            </a:r>
            <a:r>
              <a:rPr lang="he-IL" sz="2400" dirty="0" smtClean="0"/>
              <a:t> </a:t>
            </a:r>
            <a:endParaRPr lang="en-US" sz="2400" dirty="0"/>
          </a:p>
          <a:p>
            <a:pPr eaLnBrk="1" hangingPunct="1">
              <a:defRPr/>
            </a:pPr>
            <a:r>
              <a:rPr lang="he-IL" sz="2400" dirty="0"/>
              <a:t>בית המשפט קובע, כי יש מקום לדרוש ממנהל מע"מ להציג תשתית ראייתית להחלטה להטיל כפל מס וקנס </a:t>
            </a:r>
            <a:r>
              <a:rPr lang="he-IL" sz="2400" dirty="0" smtClean="0"/>
              <a:t>מנהלי.</a:t>
            </a:r>
            <a:endParaRPr lang="he-IL" sz="2200" b="1" dirty="0" smtClean="0"/>
          </a:p>
          <a:p>
            <a:pPr eaLnBrk="1" hangingPunct="1">
              <a:defRPr/>
            </a:pPr>
            <a:r>
              <a:rPr lang="he-IL" sz="2400" dirty="0"/>
              <a:t>בית המשפט דוחה את טענת המערערת, לפיה שומה על המנהל לנקוט בהליך "דו-שלבי", במסגרתו בשלב הראשון יערוך שומה על פי מיטב השפיטה לפי סעיף 77 לחוק ובשלב השני יפעיל את סמכויותיו לעניין הטלת כפל המס והקנס </a:t>
            </a:r>
            <a:r>
              <a:rPr lang="he-IL" sz="2400" dirty="0" err="1" smtClean="0"/>
              <a:t>המינהלי</a:t>
            </a:r>
            <a:r>
              <a:rPr lang="he-IL" sz="2400" dirty="0" smtClean="0"/>
              <a:t>. </a:t>
            </a:r>
            <a:r>
              <a:rPr lang="he-IL" sz="2400" dirty="0"/>
              <a:t>עריכת שומה על פי מיטב השפיטה הינה סמכות שונה ונפרדת מסמכויותיו של המשיב להטיל כפל מס וקנס מנהלי</a:t>
            </a:r>
            <a:endParaRPr lang="he-IL" sz="2400" dirty="0" smtClean="0"/>
          </a:p>
          <a:p>
            <a:pPr eaLnBrk="1" hangingPunct="1">
              <a:defRPr/>
            </a:pPr>
            <a:r>
              <a:rPr lang="he-IL" sz="2400" dirty="0"/>
              <a:t>תקופת ההתיישנות בת חמש השנים הקבועה בסעיף 77(ב) לחוק, אינה חלה על סמכותו של המנהל בעת הטלת כפל מס וקנס מנהלי, הגם שבית המשפט סבור, כי על המשיב להפעיל את סמכותו זאת במסגרת תקופת ההתיישנות הכללית הקבועה בחוק ההתיישנות התשי"ח-1958, שהינה בת שבע </a:t>
            </a:r>
            <a:r>
              <a:rPr lang="he-IL" sz="2400" dirty="0" smtClean="0"/>
              <a:t>שנים. </a:t>
            </a:r>
            <a:r>
              <a:rPr lang="he-IL" sz="2200" b="1" dirty="0" smtClean="0"/>
              <a:t> </a:t>
            </a:r>
            <a:endParaRPr lang="he-IL" sz="2200" b="1" dirty="0"/>
          </a:p>
          <a:p>
            <a:pPr marL="0" indent="0" eaLnBrk="1" hangingPunct="1">
              <a:buFont typeface="Arial" pitchFamily="34" charset="0"/>
              <a:buNone/>
              <a:defRPr/>
            </a:pPr>
            <a:endParaRPr lang="he-IL" sz="24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457200" y="0"/>
            <a:ext cx="8229600" cy="857250"/>
          </a:xfrm>
        </p:spPr>
        <p:txBody>
          <a:bodyPr/>
          <a:lstStyle/>
          <a:p>
            <a:pPr marL="457200" indent="-457200" eaLnBrk="1" hangingPunct="1"/>
            <a:r>
              <a:rPr lang="he-IL" altLang="he-IL" smtClean="0"/>
              <a:t>פסילת ספרים לצרכי מע"מ וכפל מס</a:t>
            </a:r>
          </a:p>
        </p:txBody>
      </p:sp>
      <p:sp>
        <p:nvSpPr>
          <p:cNvPr id="37891" name="Content Placeholder 2"/>
          <p:cNvSpPr>
            <a:spLocks noGrp="1"/>
          </p:cNvSpPr>
          <p:nvPr>
            <p:ph idx="1"/>
          </p:nvPr>
        </p:nvSpPr>
        <p:spPr>
          <a:xfrm>
            <a:off x="468313" y="981075"/>
            <a:ext cx="8229600" cy="5000625"/>
          </a:xfrm>
        </p:spPr>
        <p:txBody>
          <a:bodyPr>
            <a:normAutofit fontScale="92500" lnSpcReduction="10000"/>
          </a:bodyPr>
          <a:lstStyle/>
          <a:p>
            <a:pPr marL="0" indent="0" eaLnBrk="1" hangingPunct="1">
              <a:buFont typeface="Arial" pitchFamily="34" charset="0"/>
              <a:buNone/>
              <a:defRPr/>
            </a:pPr>
            <a:r>
              <a:rPr lang="he-IL" sz="3100" b="1" u="sng" dirty="0" smtClean="0"/>
              <a:t>עניין זאב שרון -ע"א 3886/12 (2014) </a:t>
            </a:r>
          </a:p>
          <a:p>
            <a:pPr eaLnBrk="1" hangingPunct="1">
              <a:defRPr/>
            </a:pPr>
            <a:r>
              <a:rPr lang="he-IL" sz="2400" dirty="0"/>
              <a:t>המבחן האובייקטיבי </a:t>
            </a:r>
            <a:r>
              <a:rPr lang="he-IL" sz="2400" dirty="0" smtClean="0"/>
              <a:t>החל בבחינת ניכוי מס תשומות בגין חשבונית שהוצאה שלא כדין מחמיר </a:t>
            </a:r>
            <a:r>
              <a:rPr lang="he-IL" sz="2400" dirty="0"/>
              <a:t>יתר על המידה בכל הנוגע להטלת כפל מס והטלת קנס מנהלי ואינו עולה בקנה אחד עם הסיומת הקבועה כאמור בחקיקה, לפיה לא יוטל כפל מס או קנס </a:t>
            </a:r>
            <a:r>
              <a:rPr lang="he-IL" sz="2400" dirty="0" err="1"/>
              <a:t>מינהלי</a:t>
            </a:r>
            <a:r>
              <a:rPr lang="he-IL" sz="2400" dirty="0"/>
              <a:t> אם הנישום הוכיח  "כי לא ידע שהחשבונית הוצאה שלא כדין". מסיומת זו, מסיק בית המשפט העליון, כי אי מודעות לפסול שנפל בהוצאת החשבוניות מהווה הגנה </a:t>
            </a:r>
            <a:r>
              <a:rPr lang="he-IL" sz="2400" dirty="0" smtClean="0"/>
              <a:t>כנגד </a:t>
            </a:r>
            <a:r>
              <a:rPr lang="he-IL" sz="2400" dirty="0"/>
              <a:t>הפעלת הסנקציות </a:t>
            </a:r>
            <a:r>
              <a:rPr lang="he-IL" sz="2400" dirty="0" smtClean="0"/>
              <a:t>הנ"ל (מבחן סובייקטיבי).</a:t>
            </a:r>
            <a:endParaRPr lang="he-IL" sz="2400" b="1" u="sng" dirty="0" smtClean="0"/>
          </a:p>
          <a:p>
            <a:pPr eaLnBrk="1" hangingPunct="1">
              <a:defRPr/>
            </a:pPr>
            <a:r>
              <a:rPr lang="he-IL" sz="2400" dirty="0"/>
              <a:t>בית המשפט מייבא לעניין המבחן הסובייקטיבי החדש את עקרון "עצימת העיניים" מחוק העונשין לפיו "רואים אדם שחשד בדבר טיב ההתנהגות או בדבר אפשרות קיום הנסיבות כמי שהיה מודע להם, אם נמנע </a:t>
            </a:r>
            <a:r>
              <a:rPr lang="he-IL" sz="2400" dirty="0" err="1"/>
              <a:t>מלבררם</a:t>
            </a:r>
            <a:r>
              <a:rPr lang="he-IL" sz="2400" dirty="0"/>
              <a:t>". בהתאמה, מתווה בית המשפט, כי נישום, אשר עוצם את עיניו לא יעמוד בנטל של המבחן הסובייקטיבי</a:t>
            </a:r>
            <a:r>
              <a:rPr lang="he-IL" sz="2400" dirty="0" smtClean="0"/>
              <a:t>.</a:t>
            </a:r>
            <a:endParaRPr lang="he-IL" sz="2400" dirty="0"/>
          </a:p>
          <a:p>
            <a:pPr marL="0" indent="0" eaLnBrk="1" hangingPunct="1">
              <a:buFont typeface="Arial" pitchFamily="34" charset="0"/>
              <a:buNone/>
              <a:defRPr/>
            </a:pPr>
            <a:r>
              <a:rPr lang="he-IL" sz="2400" b="1" u="sng" dirty="0" smtClean="0"/>
              <a:t> </a:t>
            </a:r>
            <a:r>
              <a:rPr lang="he-IL" sz="2400" b="1" u="sng" dirty="0"/>
              <a:t>הערעור </a:t>
            </a:r>
            <a:r>
              <a:rPr lang="he-IL" sz="2400" b="1" u="sng" dirty="0" smtClean="0"/>
              <a:t>נדחה</a:t>
            </a:r>
          </a:p>
          <a:p>
            <a:pPr marL="0" indent="0" eaLnBrk="1" hangingPunct="1">
              <a:buFont typeface="Arial" pitchFamily="34" charset="0"/>
              <a:buNone/>
              <a:defRPr/>
            </a:pPr>
            <a:endParaRPr lang="he-IL" sz="2400" b="1" u="sng"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457200" y="0"/>
            <a:ext cx="8229600" cy="857250"/>
          </a:xfrm>
        </p:spPr>
        <p:txBody>
          <a:bodyPr/>
          <a:lstStyle/>
          <a:p>
            <a:pPr marL="457200" indent="-457200" eaLnBrk="1" hangingPunct="1"/>
            <a:r>
              <a:rPr lang="he-IL" altLang="he-IL" smtClean="0"/>
              <a:t>פסילת ספרים לצרכי מע"מ וכפל מס</a:t>
            </a:r>
          </a:p>
        </p:txBody>
      </p:sp>
      <p:sp>
        <p:nvSpPr>
          <p:cNvPr id="37891" name="Content Placeholder 2"/>
          <p:cNvSpPr>
            <a:spLocks noGrp="1"/>
          </p:cNvSpPr>
          <p:nvPr>
            <p:ph idx="1"/>
          </p:nvPr>
        </p:nvSpPr>
        <p:spPr>
          <a:xfrm>
            <a:off x="468313" y="981075"/>
            <a:ext cx="8229600" cy="5000625"/>
          </a:xfrm>
        </p:spPr>
        <p:txBody>
          <a:bodyPr>
            <a:normAutofit/>
          </a:bodyPr>
          <a:lstStyle/>
          <a:p>
            <a:pPr marL="0" indent="0" eaLnBrk="1" hangingPunct="1">
              <a:lnSpc>
                <a:spcPct val="120000"/>
              </a:lnSpc>
              <a:buNone/>
              <a:defRPr/>
            </a:pPr>
            <a:r>
              <a:rPr lang="he-IL" sz="2400" b="1" u="sng" dirty="0" smtClean="0"/>
              <a:t>עניין זאב שרון - דנ"א 6067/14 (אוגוסט 2015)</a:t>
            </a:r>
          </a:p>
          <a:p>
            <a:pPr eaLnBrk="1" hangingPunct="1">
              <a:lnSpc>
                <a:spcPct val="120000"/>
              </a:lnSpc>
              <a:defRPr/>
            </a:pPr>
            <a:r>
              <a:rPr lang="he-IL" sz="2200" dirty="0" smtClean="0"/>
              <a:t>המשיב אינו חייב להשתמש במצרף מסוים מתוך מנעד הסמכויות המוקנות בידיו</a:t>
            </a:r>
            <a:r>
              <a:rPr lang="en-US" sz="2200" dirty="0" smtClean="0"/>
              <a:t>;</a:t>
            </a:r>
            <a:r>
              <a:rPr lang="he-IL" sz="2200" dirty="0" smtClean="0"/>
              <a:t> מדובר כאמור בסמכויות נפרדות ועצמאיות.</a:t>
            </a:r>
          </a:p>
          <a:p>
            <a:pPr eaLnBrk="1" hangingPunct="1">
              <a:lnSpc>
                <a:spcPct val="120000"/>
              </a:lnSpc>
              <a:defRPr/>
            </a:pPr>
            <a:r>
              <a:rPr lang="he-IL" sz="2200" dirty="0" smtClean="0"/>
              <a:t>יש שהמשיב יחליט להשתמש בסמכויות </a:t>
            </a:r>
            <a:r>
              <a:rPr lang="he-IL" sz="2200" dirty="0" err="1" smtClean="0"/>
              <a:t>מינהליות</a:t>
            </a:r>
            <a:r>
              <a:rPr lang="he-IL" sz="2200" dirty="0" smtClean="0"/>
              <a:t> בלבד, כפי שארע בענייננו. </a:t>
            </a:r>
            <a:r>
              <a:rPr lang="he-IL" sz="2200" dirty="0" err="1" smtClean="0"/>
              <a:t>הכל</a:t>
            </a:r>
            <a:r>
              <a:rPr lang="he-IL" sz="2200" dirty="0" smtClean="0"/>
              <a:t> בהתאם לשיקול דעתו של המשיב ולפי נסיבותיו של כל מקרה ומקרה.</a:t>
            </a:r>
          </a:p>
          <a:p>
            <a:pPr eaLnBrk="1" hangingPunct="1">
              <a:lnSpc>
                <a:spcPct val="120000"/>
              </a:lnSpc>
              <a:defRPr/>
            </a:pPr>
            <a:r>
              <a:rPr lang="he-IL" sz="2200" dirty="0" smtClean="0"/>
              <a:t>"נראה כי הרמוניה חקיקתית מחייבת שנטל השכנוע בשאלה העובדתית אם חשבונית הוצאה כדין יוטל תמיד על אותו גורם</a:t>
            </a:r>
            <a:r>
              <a:rPr lang="en-US" sz="2200" dirty="0" smtClean="0"/>
              <a:t>;</a:t>
            </a:r>
            <a:r>
              <a:rPr lang="he-IL" sz="2200" dirty="0" smtClean="0"/>
              <a:t> וכי הגורם הנכון והראוי לכך הוא העוסק".</a:t>
            </a:r>
          </a:p>
          <a:p>
            <a:pPr eaLnBrk="1" hangingPunct="1">
              <a:lnSpc>
                <a:spcPct val="120000"/>
              </a:lnSpc>
              <a:defRPr/>
            </a:pPr>
            <a:r>
              <a:rPr lang="he-IL" sz="2200" dirty="0"/>
              <a:t>נדחתה הבקשה לקיומו של דיון </a:t>
            </a:r>
            <a:r>
              <a:rPr lang="he-IL" sz="2200" dirty="0" smtClean="0"/>
              <a:t>נוסף.</a:t>
            </a:r>
          </a:p>
        </p:txBody>
      </p:sp>
    </p:spTree>
    <p:extLst>
      <p:ext uri="{BB962C8B-B14F-4D97-AF65-F5344CB8AC3E}">
        <p14:creationId xmlns:p14="http://schemas.microsoft.com/office/powerpoint/2010/main" val="41360385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כותרת 1"/>
          <p:cNvSpPr>
            <a:spLocks noGrp="1"/>
          </p:cNvSpPr>
          <p:nvPr>
            <p:ph type="ctrTitle" idx="4294967295"/>
          </p:nvPr>
        </p:nvSpPr>
        <p:spPr>
          <a:xfrm>
            <a:off x="685800" y="2130425"/>
            <a:ext cx="7772400" cy="1470025"/>
          </a:xfrm>
        </p:spPr>
        <p:txBody>
          <a:bodyPr/>
          <a:lstStyle/>
          <a:p>
            <a:pPr eaLnBrk="1" hangingPunct="1"/>
            <a:r>
              <a:rPr lang="he-IL" altLang="he-IL" smtClean="0"/>
              <a:t>שאלות ?</a:t>
            </a:r>
            <a:br>
              <a:rPr lang="he-IL" altLang="he-IL" smtClean="0"/>
            </a:br>
            <a:r>
              <a:rPr lang="he-IL" altLang="he-IL" smtClean="0"/>
              <a:t>תודה !</a:t>
            </a:r>
          </a:p>
        </p:txBody>
      </p:sp>
      <p:sp>
        <p:nvSpPr>
          <p:cNvPr id="69635" name="כותרת משנה 2"/>
          <p:cNvSpPr>
            <a:spLocks noGrp="1"/>
          </p:cNvSpPr>
          <p:nvPr>
            <p:ph type="subTitle" idx="4294967295"/>
          </p:nvPr>
        </p:nvSpPr>
        <p:spPr>
          <a:xfrm>
            <a:off x="1371600" y="3886200"/>
            <a:ext cx="6400800" cy="1752600"/>
          </a:xfrm>
        </p:spPr>
        <p:txBody>
          <a:bodyPr/>
          <a:lstStyle/>
          <a:p>
            <a:pPr algn="ctr" eaLnBrk="1" hangingPunct="1">
              <a:buFont typeface="Arial" pitchFamily="34" charset="0"/>
              <a:buNone/>
            </a:pPr>
            <a:r>
              <a:rPr lang="en-US" altLang="he-IL" smtClean="0">
                <a:hlinkClick r:id="rId3"/>
              </a:rPr>
              <a:t>054-2651516</a:t>
            </a:r>
          </a:p>
          <a:p>
            <a:pPr algn="ctr" eaLnBrk="1" hangingPunct="1">
              <a:buFont typeface="Arial" pitchFamily="34" charset="0"/>
              <a:buNone/>
            </a:pPr>
            <a:r>
              <a:rPr lang="en-US" altLang="he-IL" smtClean="0">
                <a:hlinkClick r:id="rId3"/>
              </a:rPr>
              <a:t>meori@ampeli-tax.co.il</a:t>
            </a:r>
            <a:endParaRPr lang="en-US" altLang="he-IL" smtClean="0"/>
          </a:p>
          <a:p>
            <a:pPr algn="ctr" eaLnBrk="1" hangingPunct="1">
              <a:buFont typeface="Arial" pitchFamily="34" charset="0"/>
              <a:buNone/>
            </a:pPr>
            <a:r>
              <a:rPr lang="en-US" altLang="he-IL" smtClean="0">
                <a:hlinkClick r:id="rId4"/>
              </a:rPr>
              <a:t>http://www.ampeli-tax.co.il/</a:t>
            </a:r>
            <a:endParaRPr lang="en-US" altLang="he-IL" smtClean="0"/>
          </a:p>
          <a:p>
            <a:pPr algn="ctr" eaLnBrk="1" hangingPunct="1">
              <a:buFont typeface="Arial" pitchFamily="34" charset="0"/>
              <a:buNone/>
            </a:pPr>
            <a:endParaRPr lang="he-IL" altLang="he-IL" smtClean="0"/>
          </a:p>
          <a:p>
            <a:pPr algn="ctr" eaLnBrk="1" hangingPunct="1">
              <a:buFont typeface="Arial" pitchFamily="34" charset="0"/>
              <a:buNone/>
            </a:pPr>
            <a:endParaRPr lang="he-IL" altLang="he-IL"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כותרת 1"/>
          <p:cNvSpPr>
            <a:spLocks noGrp="1"/>
          </p:cNvSpPr>
          <p:nvPr>
            <p:ph type="title"/>
          </p:nvPr>
        </p:nvSpPr>
        <p:spPr>
          <a:xfrm>
            <a:off x="457200" y="0"/>
            <a:ext cx="8229600" cy="857250"/>
          </a:xfrm>
        </p:spPr>
        <p:txBody>
          <a:bodyPr>
            <a:normAutofit/>
          </a:bodyPr>
          <a:lstStyle/>
          <a:p>
            <a:r>
              <a:rPr lang="he-IL" altLang="he-IL" dirty="0" smtClean="0"/>
              <a:t>תיקוני המיסוי הצפויים במסגרת חוק ההסדרים</a:t>
            </a:r>
          </a:p>
        </p:txBody>
      </p:sp>
      <p:sp>
        <p:nvSpPr>
          <p:cNvPr id="3" name="מציין מיקום תוכן 2"/>
          <p:cNvSpPr>
            <a:spLocks noGrp="1"/>
          </p:cNvSpPr>
          <p:nvPr>
            <p:ph idx="1"/>
          </p:nvPr>
        </p:nvSpPr>
        <p:spPr>
          <a:xfrm>
            <a:off x="395288" y="908050"/>
            <a:ext cx="8229600" cy="5000625"/>
          </a:xfrm>
        </p:spPr>
        <p:txBody>
          <a:bodyPr>
            <a:normAutofit/>
          </a:bodyPr>
          <a:lstStyle/>
          <a:p>
            <a:pPr marL="0" indent="0">
              <a:buNone/>
              <a:defRPr/>
            </a:pPr>
            <a:r>
              <a:rPr lang="he-IL" sz="2400" b="1" u="sng" dirty="0">
                <a:solidFill>
                  <a:prstClr val="black"/>
                </a:solidFill>
              </a:rPr>
              <a:t>חובת דיווח על קבלת חוות דעת </a:t>
            </a:r>
            <a:r>
              <a:rPr lang="he-IL" sz="2400" b="1" u="sng" dirty="0" smtClean="0">
                <a:solidFill>
                  <a:prstClr val="black"/>
                </a:solidFill>
              </a:rPr>
              <a:t>מקצועית</a:t>
            </a:r>
          </a:p>
          <a:p>
            <a:pPr marL="0" indent="0">
              <a:buNone/>
              <a:defRPr/>
            </a:pPr>
            <a:r>
              <a:rPr lang="he-IL" sz="2200" b="1" dirty="0" smtClean="0">
                <a:solidFill>
                  <a:prstClr val="black"/>
                </a:solidFill>
              </a:rPr>
              <a:t>המצב הקיים:</a:t>
            </a:r>
          </a:p>
          <a:p>
            <a:pPr>
              <a:defRPr/>
            </a:pPr>
            <a:r>
              <a:rPr lang="he-IL" sz="2200" dirty="0" smtClean="0">
                <a:solidFill>
                  <a:prstClr val="black"/>
                </a:solidFill>
              </a:rPr>
              <a:t>כיום, קיימת חובת דיווח רק בגין פעולות שהוגדרו כתכנון מס החייב דיווח בהתאם לתקנות </a:t>
            </a:r>
            <a:r>
              <a:rPr lang="he-IL" sz="2200" dirty="0">
                <a:solidFill>
                  <a:prstClr val="black"/>
                </a:solidFill>
              </a:rPr>
              <a:t>תקנות מס הכנסה (תכנון מס החייב בדיווח), </a:t>
            </a:r>
            <a:r>
              <a:rPr lang="he-IL" sz="2200" dirty="0" err="1">
                <a:solidFill>
                  <a:prstClr val="black"/>
                </a:solidFill>
              </a:rPr>
              <a:t>התשס"ז</a:t>
            </a:r>
            <a:r>
              <a:rPr lang="he-IL" sz="2200" dirty="0">
                <a:solidFill>
                  <a:prstClr val="black"/>
                </a:solidFill>
              </a:rPr>
              <a:t> – 2006</a:t>
            </a:r>
            <a:r>
              <a:rPr lang="he-IL" sz="2200" dirty="0" smtClean="0">
                <a:latin typeface="Times New Roman"/>
                <a:ea typeface="Times New Roman"/>
                <a:cs typeface="Narkisim"/>
              </a:rPr>
              <a:t> </a:t>
            </a:r>
          </a:p>
          <a:p>
            <a:pPr marL="0" indent="0">
              <a:buNone/>
              <a:defRPr/>
            </a:pPr>
            <a:r>
              <a:rPr lang="he-IL" sz="2200" b="1" dirty="0" smtClean="0">
                <a:solidFill>
                  <a:prstClr val="black"/>
                </a:solidFill>
              </a:rPr>
              <a:t>התיקון המוצע:</a:t>
            </a:r>
          </a:p>
          <a:p>
            <a:pPr>
              <a:defRPr/>
            </a:pPr>
            <a:r>
              <a:rPr lang="he-IL" sz="2200" dirty="0" smtClean="0"/>
              <a:t>הוספת הוראה המחייבת דיווח בעת שימוש או הסתמכות על ייעוץ מס חייב בדיווח, המייצר יתרון מס, שניתן על ידי כגורם מקצועי, הנוגעת בעקיפין או במישרין, לפקודת מס הכנסה, חוק מע"מ, חוק מיסוי מקרקעין, חוק הבלו על הדלק, חוק מס קניה ופקודת המכס.</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כותרת 1"/>
          <p:cNvSpPr>
            <a:spLocks noGrp="1"/>
          </p:cNvSpPr>
          <p:nvPr>
            <p:ph type="title"/>
          </p:nvPr>
        </p:nvSpPr>
        <p:spPr>
          <a:xfrm>
            <a:off x="457200" y="0"/>
            <a:ext cx="8229600" cy="857250"/>
          </a:xfrm>
        </p:spPr>
        <p:txBody>
          <a:bodyPr>
            <a:normAutofit/>
          </a:bodyPr>
          <a:lstStyle/>
          <a:p>
            <a:r>
              <a:rPr lang="he-IL" altLang="he-IL" dirty="0" smtClean="0"/>
              <a:t>תיקוני המיסוי הצפויים במסגרת חוק ההסדרים</a:t>
            </a:r>
          </a:p>
        </p:txBody>
      </p:sp>
      <p:sp>
        <p:nvSpPr>
          <p:cNvPr id="3" name="מציין מיקום תוכן 2"/>
          <p:cNvSpPr>
            <a:spLocks noGrp="1"/>
          </p:cNvSpPr>
          <p:nvPr>
            <p:ph idx="1"/>
          </p:nvPr>
        </p:nvSpPr>
        <p:spPr>
          <a:xfrm>
            <a:off x="395288" y="908050"/>
            <a:ext cx="8229600" cy="5000625"/>
          </a:xfrm>
        </p:spPr>
        <p:txBody>
          <a:bodyPr>
            <a:normAutofit/>
          </a:bodyPr>
          <a:lstStyle/>
          <a:p>
            <a:pPr marL="0" indent="0">
              <a:buNone/>
              <a:defRPr/>
            </a:pPr>
            <a:r>
              <a:rPr lang="he-IL" sz="2600" b="1" u="sng" dirty="0">
                <a:solidFill>
                  <a:prstClr val="black"/>
                </a:solidFill>
              </a:rPr>
              <a:t>חובת דיווח על קבלת חוות דעת </a:t>
            </a:r>
            <a:r>
              <a:rPr lang="he-IL" sz="2600" b="1" u="sng" dirty="0" smtClean="0">
                <a:solidFill>
                  <a:prstClr val="black"/>
                </a:solidFill>
              </a:rPr>
              <a:t>מקצועית</a:t>
            </a:r>
          </a:p>
          <a:p>
            <a:pPr marL="0" indent="0">
              <a:buNone/>
              <a:defRPr/>
            </a:pPr>
            <a:r>
              <a:rPr lang="he-IL" sz="2200" b="1" dirty="0" smtClean="0"/>
              <a:t>הדיווח יכלול, בין היתר, את הנתונים הבאים</a:t>
            </a:r>
            <a:r>
              <a:rPr lang="he-IL" sz="2200" dirty="0" smtClean="0"/>
              <a:t>:</a:t>
            </a:r>
          </a:p>
          <a:p>
            <a:pPr>
              <a:defRPr/>
            </a:pPr>
            <a:r>
              <a:rPr lang="he-IL" sz="2200" dirty="0" smtClean="0"/>
              <a:t>עצם מתן הייעוץ;</a:t>
            </a:r>
          </a:p>
          <a:p>
            <a:pPr>
              <a:defRPr/>
            </a:pPr>
            <a:r>
              <a:rPr lang="he-IL" sz="2200" dirty="0" smtClean="0"/>
              <a:t>הפעילות הכלכלית שלגביה ניתן הייעוץ;</a:t>
            </a:r>
          </a:p>
          <a:p>
            <a:pPr>
              <a:defRPr/>
            </a:pPr>
            <a:r>
              <a:rPr lang="he-IL" sz="2200" dirty="0" smtClean="0"/>
              <a:t>סיווג ההשלכות של הייעוץ על אופן המיסוי בדוחות המוגשים, כגון: ניכוי, פחת, סיווג הכנסה, סיווג ההוצאה וכדומה.</a:t>
            </a:r>
          </a:p>
          <a:p>
            <a:pPr>
              <a:defRPr/>
            </a:pPr>
            <a:r>
              <a:rPr lang="he-IL" sz="2200" dirty="0" smtClean="0"/>
              <a:t>הוראה זו לא תחול בנוגע לייעוץ מס חייב בדיווח, אשר התקבל לצורך ביצוע עסקת רכישה או מכירה של דירת מגורים, שאינה במהלך העסקים הרגיל של מבצע העסקה, ושסך העסקה אינו עולה על 3 מיליוני ₪. </a:t>
            </a:r>
            <a:endParaRPr lang="he-IL" sz="2200" dirty="0"/>
          </a:p>
        </p:txBody>
      </p:sp>
    </p:spTree>
    <p:extLst>
      <p:ext uri="{BB962C8B-B14F-4D97-AF65-F5344CB8AC3E}">
        <p14:creationId xmlns:p14="http://schemas.microsoft.com/office/powerpoint/2010/main" val="1471366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כותרת 1"/>
          <p:cNvSpPr>
            <a:spLocks noGrp="1"/>
          </p:cNvSpPr>
          <p:nvPr>
            <p:ph type="title"/>
          </p:nvPr>
        </p:nvSpPr>
        <p:spPr>
          <a:xfrm>
            <a:off x="457200" y="0"/>
            <a:ext cx="8229600" cy="857250"/>
          </a:xfrm>
        </p:spPr>
        <p:txBody>
          <a:bodyPr/>
          <a:lstStyle/>
          <a:p>
            <a:r>
              <a:rPr lang="he-IL" altLang="he-IL" dirty="0" smtClean="0"/>
              <a:t>תיקוני מיסוי הצפויים במסגרת חוק ההסדרים</a:t>
            </a:r>
          </a:p>
        </p:txBody>
      </p:sp>
      <p:sp>
        <p:nvSpPr>
          <p:cNvPr id="22531" name="מציין מיקום תוכן 2"/>
          <p:cNvSpPr>
            <a:spLocks noGrp="1"/>
          </p:cNvSpPr>
          <p:nvPr>
            <p:ph idx="1"/>
          </p:nvPr>
        </p:nvSpPr>
        <p:spPr>
          <a:xfrm>
            <a:off x="323850" y="908050"/>
            <a:ext cx="8229600" cy="5000625"/>
          </a:xfrm>
        </p:spPr>
        <p:txBody>
          <a:bodyPr/>
          <a:lstStyle/>
          <a:p>
            <a:pPr marL="0" indent="0">
              <a:buNone/>
            </a:pPr>
            <a:r>
              <a:rPr lang="he-IL" altLang="he-IL" sz="2400" b="1" u="sng" dirty="0" smtClean="0"/>
              <a:t>חילופי מידע עם מדינות אחרות</a:t>
            </a:r>
          </a:p>
          <a:p>
            <a:r>
              <a:rPr lang="he-IL" altLang="he-IL" sz="2200" b="1" dirty="0" smtClean="0"/>
              <a:t>המצב הקיים:</a:t>
            </a:r>
          </a:p>
          <a:p>
            <a:r>
              <a:rPr lang="he-IL" altLang="he-IL" sz="2200" dirty="0" smtClean="0"/>
              <a:t>בהתאם למצב המשפטי החל היום, למנהל רשות המיסים אין סמכות לחתום על הסכמים לחילופי מידע, אלא רק על אמנות למניעת כפל מס.  </a:t>
            </a:r>
          </a:p>
          <a:p>
            <a:r>
              <a:rPr lang="he-IL" altLang="he-IL" sz="2200" b="1" dirty="0" smtClean="0"/>
              <a:t>התיקון המוצע:</a:t>
            </a:r>
          </a:p>
          <a:p>
            <a:r>
              <a:rPr lang="he-IL" altLang="he-IL" sz="2200" dirty="0" smtClean="0"/>
              <a:t>המנהל יהיה רשאי להעביר מידע לרשות מס במדינה אחרת בהתאם להסכם בינלאומי, בכפוף לסייגים שמטרתם, בין היתר, להבטיח כי תישמר סודיות המידע אצל הגורם המקבל, וכי לא יועבר מידע אשר נאסר על רשות המסים במפורש בחוק לעשות בו שימוש לצורך גביית מסים. </a:t>
            </a:r>
          </a:p>
          <a:p>
            <a:r>
              <a:rPr lang="he-IL" altLang="he-IL" sz="2200" dirty="0" smtClean="0"/>
              <a:t>"הסכם בינלאומי" לצורך זה יוגדר כאמנה למניעת כפל מס או הסכם לחילופי מידע.</a:t>
            </a:r>
          </a:p>
          <a:p>
            <a:endParaRPr lang="he-IL" altLang="he-IL" dirty="0" smtClean="0"/>
          </a:p>
          <a:p>
            <a:endParaRPr lang="he-IL" altLang="he-IL"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p:cNvSpPr>
            <a:spLocks noGrp="1"/>
          </p:cNvSpPr>
          <p:nvPr>
            <p:ph type="title"/>
          </p:nvPr>
        </p:nvSpPr>
        <p:spPr>
          <a:xfrm>
            <a:off x="457200" y="0"/>
            <a:ext cx="8229600" cy="857250"/>
          </a:xfrm>
        </p:spPr>
        <p:txBody>
          <a:bodyPr/>
          <a:lstStyle/>
          <a:p>
            <a:r>
              <a:rPr lang="he-IL" altLang="he-IL" dirty="0" smtClean="0"/>
              <a:t>תיקוני המיסוי הצפויים במסגרת חוק ההסדרים</a:t>
            </a:r>
          </a:p>
        </p:txBody>
      </p:sp>
      <p:sp>
        <p:nvSpPr>
          <p:cNvPr id="26627" name="מציין מיקום תוכן 2"/>
          <p:cNvSpPr>
            <a:spLocks noGrp="1"/>
          </p:cNvSpPr>
          <p:nvPr>
            <p:ph idx="1"/>
          </p:nvPr>
        </p:nvSpPr>
        <p:spPr>
          <a:xfrm>
            <a:off x="323850" y="836613"/>
            <a:ext cx="8301038" cy="5072062"/>
          </a:xfrm>
        </p:spPr>
        <p:txBody>
          <a:bodyPr/>
          <a:lstStyle/>
          <a:p>
            <a:pPr marL="0" indent="0">
              <a:buNone/>
            </a:pPr>
            <a:r>
              <a:rPr lang="he-IL" altLang="he-IL" sz="2400" b="1" u="sng" dirty="0" smtClean="0">
                <a:solidFill>
                  <a:srgbClr val="000000"/>
                </a:solidFill>
              </a:rPr>
              <a:t>סעיף 145 לפקודה</a:t>
            </a:r>
          </a:p>
          <a:p>
            <a:pPr marL="0" indent="0">
              <a:buNone/>
            </a:pPr>
            <a:r>
              <a:rPr lang="he-IL" altLang="he-IL" sz="2400" b="1" dirty="0" smtClean="0">
                <a:solidFill>
                  <a:srgbClr val="000000"/>
                </a:solidFill>
              </a:rPr>
              <a:t>המצב כיום:</a:t>
            </a:r>
          </a:p>
          <a:p>
            <a:r>
              <a:rPr lang="he-IL" altLang="he-IL" sz="2200" dirty="0" smtClean="0">
                <a:solidFill>
                  <a:srgbClr val="000000"/>
                </a:solidFill>
              </a:rPr>
              <a:t>על פי הקבוע בסעיף 145 לפקודה, לאחר שהנישום מגיש שומה עצמית, פקיד השומה רשאי, בתוך שלוש שנים מתום שנת המס שבה נמסר לו הדו"ח, ובאישור המנהל – תוך ארבע שנים מתום שמת המס כאמור לבדוק את הדו"ח ולאשר את השומה עצמית או לקבוע שומה לפי מיטב השפיטה.</a:t>
            </a:r>
          </a:p>
          <a:p>
            <a:pPr marL="0" indent="0">
              <a:buNone/>
            </a:pPr>
            <a:r>
              <a:rPr lang="he-IL" altLang="he-IL" sz="2200" b="1" dirty="0" smtClean="0">
                <a:solidFill>
                  <a:srgbClr val="000000"/>
                </a:solidFill>
              </a:rPr>
              <a:t>התיקון המוצע:</a:t>
            </a:r>
          </a:p>
          <a:p>
            <a:r>
              <a:rPr lang="he-IL" altLang="he-IL" sz="2200" dirty="0" smtClean="0">
                <a:solidFill>
                  <a:srgbClr val="000000"/>
                </a:solidFill>
              </a:rPr>
              <a:t>מוצע להאריך את התקופה שבה פקיד השומה רשאי לבדוק את השומה ולקבוע שומה לפי מיטה השפיטה לארבע שנים, ובמקביל לבטל את השנה הנוספת אשר בסמכות המנהל. </a:t>
            </a:r>
          </a:p>
          <a:p>
            <a:r>
              <a:rPr lang="he-IL" altLang="he-IL" sz="2200" dirty="0" smtClean="0">
                <a:solidFill>
                  <a:srgbClr val="000000"/>
                </a:solidFill>
              </a:rPr>
              <a:t>מוצע לקבוע, כי תהיה לפקיד השומה סמכות לקבוע שומה לפי מיטב השפיטה בשומה חלקית בנוגע לפעולה מסוימת, מבלי שהדבר יפגע בהוצאת שומה מאוחרת יותר לגבי יתרת הכנסותיו של הנישום.</a:t>
            </a:r>
          </a:p>
          <a:p>
            <a:endParaRPr lang="he-IL" altLang="he-IL" sz="2200" dirty="0" smtClean="0">
              <a:solidFill>
                <a:srgbClr val="000000"/>
              </a:solidFill>
            </a:endParaRPr>
          </a:p>
          <a:p>
            <a:endParaRPr lang="he-IL" altLang="he-IL" sz="2200" dirty="0" smtClean="0">
              <a:solidFill>
                <a:srgbClr val="000000"/>
              </a:solidFill>
            </a:endParaRPr>
          </a:p>
          <a:p>
            <a:endParaRPr lang="he-IL" altLang="he-IL" sz="2200" b="1" dirty="0" smtClean="0">
              <a:solidFill>
                <a:srgbClr val="000000"/>
              </a:solidFill>
            </a:endParaRPr>
          </a:p>
          <a:p>
            <a:endParaRPr lang="he-IL" altLang="he-IL" b="1" dirty="0" smtClean="0">
              <a:solidFill>
                <a:srgbClr val="0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כותרת 1"/>
          <p:cNvSpPr>
            <a:spLocks noGrp="1"/>
          </p:cNvSpPr>
          <p:nvPr>
            <p:ph type="title"/>
          </p:nvPr>
        </p:nvSpPr>
        <p:spPr>
          <a:xfrm>
            <a:off x="457200" y="0"/>
            <a:ext cx="8229600" cy="857250"/>
          </a:xfrm>
        </p:spPr>
        <p:txBody>
          <a:bodyPr>
            <a:normAutofit fontScale="90000"/>
          </a:bodyPr>
          <a:lstStyle/>
          <a:p>
            <a:r>
              <a:rPr lang="he-IL" altLang="he-IL" dirty="0" smtClean="0"/>
              <a:t>תיקוני מיסוי נוספים שהועלו במסגרת תזכיר חוק ההסדרים</a:t>
            </a:r>
          </a:p>
        </p:txBody>
      </p:sp>
      <p:sp>
        <p:nvSpPr>
          <p:cNvPr id="24579" name="מציין מיקום תוכן 2"/>
          <p:cNvSpPr>
            <a:spLocks noGrp="1"/>
          </p:cNvSpPr>
          <p:nvPr>
            <p:ph idx="1"/>
          </p:nvPr>
        </p:nvSpPr>
        <p:spPr>
          <a:xfrm>
            <a:off x="323850" y="836613"/>
            <a:ext cx="8301038" cy="5072062"/>
          </a:xfrm>
        </p:spPr>
        <p:txBody>
          <a:bodyPr/>
          <a:lstStyle/>
          <a:p>
            <a:r>
              <a:rPr lang="he-IL" altLang="he-IL" sz="2400" b="1" u="sng" smtClean="0">
                <a:solidFill>
                  <a:srgbClr val="000000"/>
                </a:solidFill>
              </a:rPr>
              <a:t>תשלום בגין אי תחרות - כהכנסה הונית או פרותית </a:t>
            </a:r>
          </a:p>
          <a:p>
            <a:r>
              <a:rPr lang="he-IL" altLang="he-IL" sz="2200" smtClean="0">
                <a:solidFill>
                  <a:srgbClr val="000000"/>
                </a:solidFill>
              </a:rPr>
              <a:t>כל סכום או מענק או טובת הנאה אחרת, אשר הגיעו לידי יחיד אגב סיום יחסי עבודה, לרבות פרישה, בן במישרין ובין בעקיפין, ובכלל זה טובת הנאה שניתנה ליחיד כדי שלא יעסוק בתחומי הפעילות של המעסיק או מזמין השירותים או יתחרה בו בדרך אחרת או סכומים שהופקדו בעבורו למרכיב הפיצויים בקופת גמל כהגדרתו בסעיף 9(7א)(א)(4) לפקודה, יבוא בחשבון בקביעת הכנסתו וימוסה במס שולי.  </a:t>
            </a:r>
          </a:p>
          <a:p>
            <a:endParaRPr lang="he-IL" altLang="he-IL" b="1" smtClean="0">
              <a:solidFill>
                <a:srgbClr val="0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כותרת 1"/>
          <p:cNvSpPr>
            <a:spLocks noGrp="1"/>
          </p:cNvSpPr>
          <p:nvPr>
            <p:ph type="title"/>
          </p:nvPr>
        </p:nvSpPr>
        <p:spPr>
          <a:xfrm>
            <a:off x="457200" y="0"/>
            <a:ext cx="8229600" cy="857250"/>
          </a:xfrm>
        </p:spPr>
        <p:txBody>
          <a:bodyPr>
            <a:normAutofit fontScale="90000"/>
          </a:bodyPr>
          <a:lstStyle/>
          <a:p>
            <a:r>
              <a:rPr lang="he-IL" altLang="he-IL" dirty="0" smtClean="0"/>
              <a:t>תיקוני מיסוי נוספים שהועלו במסגרת תזכיר חוק ההסדרים</a:t>
            </a:r>
          </a:p>
        </p:txBody>
      </p:sp>
      <p:sp>
        <p:nvSpPr>
          <p:cNvPr id="3" name="מציין מיקום תוכן 2"/>
          <p:cNvSpPr>
            <a:spLocks noGrp="1"/>
          </p:cNvSpPr>
          <p:nvPr>
            <p:ph idx="1"/>
          </p:nvPr>
        </p:nvSpPr>
        <p:spPr>
          <a:xfrm>
            <a:off x="323850" y="836613"/>
            <a:ext cx="8301038" cy="5072062"/>
          </a:xfrm>
        </p:spPr>
        <p:txBody>
          <a:bodyPr>
            <a:normAutofit lnSpcReduction="10000"/>
          </a:bodyPr>
          <a:lstStyle/>
          <a:p>
            <a:pPr>
              <a:defRPr/>
            </a:pPr>
            <a:r>
              <a:rPr lang="he-IL" sz="2400" b="1" u="sng" dirty="0" smtClean="0">
                <a:solidFill>
                  <a:prstClr val="black"/>
                </a:solidFill>
              </a:rPr>
              <a:t>מעקב בנקאי</a:t>
            </a:r>
          </a:p>
          <a:p>
            <a:pPr>
              <a:defRPr/>
            </a:pPr>
            <a:r>
              <a:rPr lang="he-IL" sz="2200" dirty="0" smtClean="0">
                <a:solidFill>
                  <a:prstClr val="black"/>
                </a:solidFill>
              </a:rPr>
              <a:t>מוצע לקבוע חובת דיווח מיוחדת על גופים פיננסיים, כהגדרתם בחוק בנק ישראל, </a:t>
            </a:r>
            <a:r>
              <a:rPr lang="he-IL" sz="2200" dirty="0" err="1" smtClean="0">
                <a:solidFill>
                  <a:prstClr val="black"/>
                </a:solidFill>
              </a:rPr>
              <a:t>התש"ע</a:t>
            </a:r>
            <a:r>
              <a:rPr lang="he-IL" sz="2200" dirty="0" smtClean="0">
                <a:solidFill>
                  <a:prstClr val="black"/>
                </a:solidFill>
              </a:rPr>
              <a:t> – 2010, כך שנתונים בגין פעילותם של לקוחותיהם בכלל החשבונות המנוהלים ידווחו באופן שוטף לרשות המסים.</a:t>
            </a:r>
          </a:p>
          <a:p>
            <a:pPr>
              <a:defRPr/>
            </a:pPr>
            <a:r>
              <a:rPr lang="he-IL" sz="2200" dirty="0" smtClean="0">
                <a:solidFill>
                  <a:prstClr val="black"/>
                </a:solidFill>
              </a:rPr>
              <a:t>על פי המוצע, הגוף הפיננסי ידווח פעם בחודש באופן שוטף בנוגע לפעילות המתבצעת </a:t>
            </a:r>
            <a:r>
              <a:rPr lang="he-IL" sz="2200" b="1" u="sng" dirty="0" smtClean="0">
                <a:solidFill>
                  <a:prstClr val="black"/>
                </a:solidFill>
              </a:rPr>
              <a:t>בחשבונות עסקיים </a:t>
            </a:r>
            <a:r>
              <a:rPr lang="he-IL" sz="2200" dirty="0" smtClean="0">
                <a:solidFill>
                  <a:prstClr val="black"/>
                </a:solidFill>
              </a:rPr>
              <a:t>המתנהלים על ידי הגוף הפיננסי.</a:t>
            </a:r>
          </a:p>
          <a:p>
            <a:pPr>
              <a:defRPr/>
            </a:pPr>
            <a:r>
              <a:rPr lang="he-IL" sz="2200" dirty="0" smtClean="0">
                <a:solidFill>
                  <a:prstClr val="black"/>
                </a:solidFill>
              </a:rPr>
              <a:t>בנוסף להעברת המידע באופן שוטף, מוצע להסמיך את מנהל רשות המסים לדרוש מהגוף הפיננסי להעביר לו מידע פיננסי, לגבי קבוצה של לקוחות, או סוג מסוים של לקוחות, או לקוחות אשר ביצעו סוג מסוים של עסקאות, בתנאי שיש יסוד סביר להניח שחלק מהקבוצה עברו על חוקי המס באופן שגורם לאבדן מס שאינו זניח. </a:t>
            </a:r>
          </a:p>
          <a:p>
            <a:pPr>
              <a:defRPr/>
            </a:pPr>
            <a:r>
              <a:rPr lang="he-IL" sz="2200" dirty="0" smtClean="0">
                <a:solidFill>
                  <a:prstClr val="black"/>
                </a:solidFill>
              </a:rPr>
              <a:t>בכדי לוודא שהסעיף המוצע מיושם כראוי, ואכן מגשים את המטרה אשר לשמה הוא נחקק, מוצע לקבוע כי המנהל ידווח, מדי שנה ליועץ המשפטי לממשלה על המידע, אשר התקבל מהגופים הפיננסיים ומידת תרומתו של השימוש במידע לקידום גביית המס.  </a:t>
            </a:r>
          </a:p>
          <a:p>
            <a:pPr>
              <a:defRPr/>
            </a:pPr>
            <a:endParaRPr lang="he-IL" sz="2200" b="1" dirty="0" smtClean="0">
              <a:solidFill>
                <a:prstClr val="black"/>
              </a:solidFill>
            </a:endParaRPr>
          </a:p>
          <a:p>
            <a:pPr>
              <a:defRPr/>
            </a:pPr>
            <a:endParaRPr lang="he-IL" b="1" dirty="0">
              <a:solidFill>
                <a:prstClr val="black"/>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24142</TotalTime>
  <Words>4902</Words>
  <Application>Microsoft Office PowerPoint</Application>
  <PresentationFormat>‫הצגה על המסך (4:3)</PresentationFormat>
  <Paragraphs>259</Paragraphs>
  <Slides>39</Slides>
  <Notes>8</Notes>
  <HiddenSlides>0</HiddenSlides>
  <MMClips>0</MMClips>
  <ScaleCrop>false</ScaleCrop>
  <HeadingPairs>
    <vt:vector size="4" baseType="variant">
      <vt:variant>
        <vt:lpstr>ערכת נושא</vt:lpstr>
      </vt:variant>
      <vt:variant>
        <vt:i4>5</vt:i4>
      </vt:variant>
      <vt:variant>
        <vt:lpstr>כותרות שקופיות</vt:lpstr>
      </vt:variant>
      <vt:variant>
        <vt:i4>39</vt:i4>
      </vt:variant>
    </vt:vector>
  </HeadingPairs>
  <TitlesOfParts>
    <vt:vector size="44" baseType="lpstr">
      <vt:lpstr>ערכת נושא Office</vt:lpstr>
      <vt:lpstr>1_ערכת נושא Office</vt:lpstr>
      <vt:lpstr>2_ערכת נושא Office</vt:lpstr>
      <vt:lpstr>3_ערכת נושא Office</vt:lpstr>
      <vt:lpstr>4_ערכת נושא Office</vt:lpstr>
      <vt:lpstr>עדכוני פסיקה וחקיקה לשכת יועצי מס – סניף ירושלים</vt:lpstr>
      <vt:lpstr>נושאי המצגת</vt:lpstr>
      <vt:lpstr>תיקוני המיסוי העיקריים שעלו במסגרת חוק ההסדרים</vt:lpstr>
      <vt:lpstr>תיקוני המיסוי הצפויים במסגרת חוק ההסדרים</vt:lpstr>
      <vt:lpstr>תיקוני המיסוי הצפויים במסגרת חוק ההסדרים</vt:lpstr>
      <vt:lpstr>תיקוני מיסוי הצפויים במסגרת חוק ההסדרים</vt:lpstr>
      <vt:lpstr>תיקוני המיסוי הצפויים במסגרת חוק ההסדרים</vt:lpstr>
      <vt:lpstr>תיקוני מיסוי נוספים שהועלו במסגרת תזכיר חוק ההסדרים</vt:lpstr>
      <vt:lpstr>תיקוני מיסוי נוספים שהועלו במסגרת תזכיר חוק ההסדרים</vt:lpstr>
      <vt:lpstr>חיוב במע"מ של פעילות נוסטרו - החלטת המיסוי</vt:lpstr>
      <vt:lpstr>חיוב במע"מ של פעילות נוסטרו- החלטת המיסוי</vt:lpstr>
      <vt:lpstr>חיוב במע"מ של פעילות נוסטרו- החלטת המיסוי</vt:lpstr>
      <vt:lpstr>חיוב במע"מ של פעילות נוסטרו- החלטת המיסוי</vt:lpstr>
      <vt:lpstr>שלבי ההליך המנהלי והמשפטי</vt:lpstr>
      <vt:lpstr>הליך התביעה מול הליך ערעור</vt:lpstr>
      <vt:lpstr>שלב ההליך המנהלי - הליך התביעה מול הליך ערעור</vt:lpstr>
      <vt:lpstr>חשיבותה של השגה לצרכי ההליך המשפטי עניין רובומטיקס</vt:lpstr>
      <vt:lpstr>חשיבותה של השגה לצרכי ההליך המשפטי עניין רובומטיקס</vt:lpstr>
      <vt:lpstr>חשיבותה של השגה לצרכי ההליך המשפטי עניין רובומטיקס</vt:lpstr>
      <vt:lpstr>חשיבותה של השגה לצרכי ההליך המשפטי עניין ויינברג</vt:lpstr>
      <vt:lpstr>חשיבותה של השגה לצרכי ההליך המשפטי עניין ויינברג</vt:lpstr>
      <vt:lpstr>חשיבותה של השגה לצרכי ההליך המשפטי עניין רובומטיקס</vt:lpstr>
      <vt:lpstr>חשיבותה של השגה לצרכי ההליך המשפטי עניין רובומטיקס</vt:lpstr>
      <vt:lpstr>חשיבותו של השלב המנהלי לצרכי ההליך המשפטי</vt:lpstr>
      <vt:lpstr>חשיבותו של השלב המנהלי לצרכי ההליך המשפטי</vt:lpstr>
      <vt:lpstr>חשיבותו של השלב המנהלי לצרכי ההליך המשפטי</vt:lpstr>
      <vt:lpstr>חשיבותו של השלב המנהלי לצרכי ההליך המשפטי</vt:lpstr>
      <vt:lpstr>חשיבותו של השלב המנהלי לצרכי ההליך המשפטי</vt:lpstr>
      <vt:lpstr>הוכחת מוניטין לצרכי מס</vt:lpstr>
      <vt:lpstr>הוכחת מוניטין לצרכי מס</vt:lpstr>
      <vt:lpstr>הוכחת מוניטין לצרכי מס</vt:lpstr>
      <vt:lpstr>הוכחת מוניטין לצרכי מס</vt:lpstr>
      <vt:lpstr>הוכחת מוניטין לצרכי מס</vt:lpstr>
      <vt:lpstr>פסילת ספרים לצרכי מע"מ וכפל מס</vt:lpstr>
      <vt:lpstr>פסילת ספרים לצרכי מע"מ וכפל מס</vt:lpstr>
      <vt:lpstr>פסילת ספרים לצרכי מע"מ וכפל מס</vt:lpstr>
      <vt:lpstr>פסילת ספרים לצרכי מע"מ וכפל מס</vt:lpstr>
      <vt:lpstr>פסילת ספרים לצרכי מע"מ וכפל מס</vt:lpstr>
      <vt:lpstr>שאלות ? תודה !</vt:lpstr>
    </vt:vector>
  </TitlesOfParts>
  <Company>Bank Hapoalim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0857 - אורית ברוורמן</dc:creator>
  <cp:lastModifiedBy>Mirit</cp:lastModifiedBy>
  <cp:revision>546</cp:revision>
  <dcterms:created xsi:type="dcterms:W3CDTF">2011-12-13T15:06:51Z</dcterms:created>
  <dcterms:modified xsi:type="dcterms:W3CDTF">2015-09-07T08:27:39Z</dcterms:modified>
</cp:coreProperties>
</file>