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tl="1" saveSubsetFonts="1">
  <p:sldMasterIdLst>
    <p:sldMasterId id="2147483648" r:id="rId1"/>
  </p:sldMasterIdLst>
  <p:notesMasterIdLst>
    <p:notesMasterId r:id="rId30"/>
  </p:notesMasterIdLst>
  <p:sldIdLst>
    <p:sldId id="257" r:id="rId2"/>
    <p:sldId id="259" r:id="rId3"/>
    <p:sldId id="260" r:id="rId4"/>
    <p:sldId id="262" r:id="rId5"/>
    <p:sldId id="264" r:id="rId6"/>
    <p:sldId id="263" r:id="rId7"/>
    <p:sldId id="265" r:id="rId8"/>
    <p:sldId id="267" r:id="rId9"/>
    <p:sldId id="268" r:id="rId10"/>
    <p:sldId id="269" r:id="rId11"/>
    <p:sldId id="270" r:id="rId12"/>
    <p:sldId id="273" r:id="rId13"/>
    <p:sldId id="275" r:id="rId14"/>
    <p:sldId id="276" r:id="rId15"/>
    <p:sldId id="278" r:id="rId16"/>
    <p:sldId id="281" r:id="rId17"/>
    <p:sldId id="282" r:id="rId18"/>
    <p:sldId id="283" r:id="rId19"/>
    <p:sldId id="285" r:id="rId20"/>
    <p:sldId id="287" r:id="rId21"/>
    <p:sldId id="288" r:id="rId22"/>
    <p:sldId id="289" r:id="rId23"/>
    <p:sldId id="291" r:id="rId24"/>
    <p:sldId id="292" r:id="rId25"/>
    <p:sldId id="293" r:id="rId26"/>
    <p:sldId id="296" r:id="rId27"/>
    <p:sldId id="299" r:id="rId28"/>
    <p:sldId id="298" r:id="rId29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103" d="100"/>
          <a:sy n="103" d="100"/>
        </p:scale>
        <p:origin x="-9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D9432DCA-95D7-4F7A-B783-583BAFEE9C20}" type="datetimeFigureOut">
              <a:rPr lang="he-IL" smtClean="0"/>
              <a:t>י"ב/אדר א/תשע"ו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F8AAE3E-7AD0-4C04-AB58-54543A6A5EF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5038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F138DA-E0AF-4FDE-ACCA-D389F350B358}" type="datetime8">
              <a:rPr lang="he-IL" smtClean="0"/>
              <a:t>21 פברואר 16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איתן אגמון  </a:t>
            </a:r>
            <a:r>
              <a:rPr lang="en-US" smtClean="0"/>
              <a:t>eytanagmon@gmail.com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2152-6014-4FB8-AA15-30B6AAB597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24616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491484-089E-4F68-8A75-7671617766A3}" type="datetime8">
              <a:rPr lang="he-IL" smtClean="0"/>
              <a:t>21 פברואר 16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איתן אגמון  </a:t>
            </a:r>
            <a:r>
              <a:rPr lang="en-US" smtClean="0"/>
              <a:t>eytanagmon@gmail.com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2152-6014-4FB8-AA15-30B6AAB597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787413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F2128-D696-4906-A809-8E50840C41EE}" type="datetime8">
              <a:rPr lang="he-IL" smtClean="0"/>
              <a:t>21 פברואר 16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איתן אגמון  </a:t>
            </a:r>
            <a:r>
              <a:rPr lang="en-US" smtClean="0"/>
              <a:t>eytanagmon@gmail.com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2152-6014-4FB8-AA15-30B6AAB597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53434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u="sng">
                <a:latin typeface="David" panose="020E0502060401010101" pitchFamily="34" charset="-79"/>
                <a:cs typeface="David" panose="020E0502060401010101" pitchFamily="34" charset="-79"/>
              </a:defRPr>
            </a:lvl1pPr>
          </a:lstStyle>
          <a:p>
            <a:r>
              <a:rPr lang="he-IL" dirty="0" smtClean="0"/>
              <a:t>לחץ כדי לערוך סגנון כותרת של תבנית בסיס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 b="1">
                <a:latin typeface="David" panose="020E0502060401010101" pitchFamily="34" charset="-79"/>
                <a:cs typeface="David" panose="020E0502060401010101" pitchFamily="34" charset="-79"/>
              </a:defRPr>
            </a:lvl1pPr>
            <a:lvl2pPr>
              <a:defRPr sz="3200" b="1">
                <a:latin typeface="David" panose="020E0502060401010101" pitchFamily="34" charset="-79"/>
                <a:cs typeface="David" panose="020E0502060401010101" pitchFamily="34" charset="-79"/>
              </a:defRPr>
            </a:lvl2pPr>
            <a:lvl3pPr>
              <a:defRPr sz="3200" b="1">
                <a:latin typeface="David" panose="020E0502060401010101" pitchFamily="34" charset="-79"/>
                <a:cs typeface="David" panose="020E0502060401010101" pitchFamily="34" charset="-79"/>
              </a:defRPr>
            </a:lvl3pPr>
            <a:lvl4pPr>
              <a:defRPr sz="3200" b="1">
                <a:latin typeface="David" panose="020E0502060401010101" pitchFamily="34" charset="-79"/>
                <a:cs typeface="David" panose="020E0502060401010101" pitchFamily="34" charset="-79"/>
              </a:defRPr>
            </a:lvl4pPr>
            <a:lvl5pPr>
              <a:defRPr sz="3200" b="1">
                <a:latin typeface="David" panose="020E0502060401010101" pitchFamily="34" charset="-79"/>
                <a:cs typeface="David" panose="020E0502060401010101" pitchFamily="34" charset="-79"/>
              </a:defRPr>
            </a:lvl5pPr>
          </a:lstStyle>
          <a:p>
            <a:pPr lvl="0"/>
            <a:r>
              <a:rPr lang="he-IL" dirty="0" smtClean="0"/>
              <a:t>לחץ כדי לערוך סגנונות טקסט של תבנית בסיס</a:t>
            </a:r>
          </a:p>
          <a:p>
            <a:pPr lvl="1"/>
            <a:r>
              <a:rPr lang="he-IL" dirty="0" smtClean="0"/>
              <a:t>רמה שנייה</a:t>
            </a:r>
          </a:p>
          <a:p>
            <a:pPr lvl="2"/>
            <a:r>
              <a:rPr lang="he-IL" dirty="0" smtClean="0"/>
              <a:t>רמה שלישית</a:t>
            </a:r>
          </a:p>
          <a:p>
            <a:pPr lvl="3"/>
            <a:r>
              <a:rPr lang="he-IL" dirty="0" smtClean="0"/>
              <a:t>רמה רביעית</a:t>
            </a:r>
          </a:p>
          <a:p>
            <a:pPr lvl="4"/>
            <a:r>
              <a:rPr lang="he-IL" dirty="0" smtClean="0"/>
              <a:t>רמה חמישית</a:t>
            </a:r>
            <a:endParaRPr lang="he-IL" dirty="0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072120-5AD9-407D-BF33-58284A91EBF7}" type="datetime8">
              <a:rPr lang="he-IL" smtClean="0"/>
              <a:t>21 פברואר 16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>
          <a:xfrm>
            <a:off x="1763688" y="6356350"/>
            <a:ext cx="5400600" cy="365125"/>
          </a:xfrm>
        </p:spPr>
        <p:txBody>
          <a:bodyPr/>
          <a:lstStyle>
            <a:lvl1pPr>
              <a:defRPr sz="2400" b="1">
                <a:solidFill>
                  <a:srgbClr val="FF0000"/>
                </a:solidFill>
              </a:defRPr>
            </a:lvl1pPr>
          </a:lstStyle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איתן אגמון  </a:t>
            </a:r>
            <a:r>
              <a:rPr lang="en-US" sz="2000" b="0" dirty="0" smtClean="0">
                <a:solidFill>
                  <a:schemeClr val="tx1"/>
                </a:solidFill>
              </a:rPr>
              <a:t>eytanagmon@gmail.com</a:t>
            </a:r>
            <a:endParaRPr lang="he-IL" sz="2000" b="0" dirty="0">
              <a:solidFill>
                <a:schemeClr val="tx1"/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 b="1">
                <a:solidFill>
                  <a:schemeClr val="tx1"/>
                </a:solidFill>
              </a:defRPr>
            </a:lvl1pPr>
          </a:lstStyle>
          <a:p>
            <a:fld id="{7A752152-6014-4FB8-AA15-30B6AAB59740}" type="slidenum">
              <a:rPr lang="he-IL" smtClean="0"/>
              <a:pPr/>
              <a:t>‹#›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71495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837A3-0703-463A-B18F-84272D4F08D1}" type="datetime8">
              <a:rPr lang="he-IL" smtClean="0"/>
              <a:t>21 פברואר 16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איתן אגמון  </a:t>
            </a:r>
            <a:r>
              <a:rPr lang="en-US" smtClean="0"/>
              <a:t>eytanagmon@gmail.com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2152-6014-4FB8-AA15-30B6AAB597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59491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46A0DC-3DBD-4759-B867-A0F730808EB1}" type="datetime8">
              <a:rPr lang="he-IL" smtClean="0"/>
              <a:t>21 פברואר 16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איתן אגמון  </a:t>
            </a:r>
            <a:r>
              <a:rPr lang="en-US" smtClean="0"/>
              <a:t>eytanagmon@gmail.com</a:t>
            </a: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2152-6014-4FB8-AA15-30B6AAB597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9246504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8A0430-30BD-44B4-9DF8-94B103E33EDA}" type="datetime8">
              <a:rPr lang="he-IL" smtClean="0"/>
              <a:t>21 פברואר 16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איתן אגמון  </a:t>
            </a:r>
            <a:r>
              <a:rPr lang="en-US" smtClean="0"/>
              <a:t>eytanagmon@gmail.com</a:t>
            </a:r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2152-6014-4FB8-AA15-30B6AAB597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21878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C60281-796E-4D52-A0A8-F40F6AB8B705}" type="datetime8">
              <a:rPr lang="he-IL" smtClean="0"/>
              <a:t>21 פברואר 16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איתן אגמון  </a:t>
            </a:r>
            <a:r>
              <a:rPr lang="en-US" smtClean="0"/>
              <a:t>eytanagmon@gmail.com</a:t>
            </a:r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2152-6014-4FB8-AA15-30B6AAB597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7625643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9AC50D-F7AA-45F0-8F20-8ED7AE226603}" type="datetime8">
              <a:rPr lang="he-IL" smtClean="0"/>
              <a:t>21 פברואר 16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איתן אגמון  </a:t>
            </a:r>
            <a:r>
              <a:rPr lang="en-US" smtClean="0"/>
              <a:t>eytanagmon@gmail.com</a:t>
            </a:r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2152-6014-4FB8-AA15-30B6AAB597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852514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6709B-B913-4132-AF65-A033F847F8F9}" type="datetime8">
              <a:rPr lang="he-IL" smtClean="0"/>
              <a:t>21 פברואר 16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איתן אגמון  </a:t>
            </a:r>
            <a:r>
              <a:rPr lang="en-US" smtClean="0"/>
              <a:t>eytanagmon@gmail.com</a:t>
            </a: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2152-6014-4FB8-AA15-30B6AAB597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54177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FFA6B1-E964-44DC-85B8-9CC24AF3C5F3}" type="datetime8">
              <a:rPr lang="he-IL" smtClean="0"/>
              <a:t>21 פברואר 16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איתן אגמון  </a:t>
            </a:r>
            <a:r>
              <a:rPr lang="en-US" smtClean="0"/>
              <a:t>eytanagmon@gmail.com</a:t>
            </a:r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2152-6014-4FB8-AA15-30B6AAB597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664935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209891-438E-4DB9-B8BE-ADE319FB3DC9}" type="datetime8">
              <a:rPr lang="he-IL" smtClean="0"/>
              <a:t>21 פברואר 16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he-IL" smtClean="0"/>
              <a:t>איתן אגמון  </a:t>
            </a:r>
            <a:r>
              <a:rPr lang="en-US" smtClean="0"/>
              <a:t>eytanagmon@gmail.com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752152-6014-4FB8-AA15-30B6AAB59740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23937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3339802"/>
          </a:xfrm>
        </p:spPr>
        <p:txBody>
          <a:bodyPr/>
          <a:lstStyle/>
          <a:p>
            <a:r>
              <a:rPr lang="he-IL" sz="4800" b="1" u="sng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חידושים בדיני עבודה</a:t>
            </a:r>
            <a:br>
              <a:rPr lang="he-IL" sz="4800" b="1" u="sng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sz="4800" b="1" u="sng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/>
            </a:r>
            <a:br>
              <a:rPr lang="he-IL" sz="4800" b="1" u="sng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לשכת יועצי המס, חדרה</a:t>
            </a:r>
            <a:b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he-IL" b="1" dirty="0" smtClean="0">
                <a:latin typeface="David" panose="020E0502060401010101" pitchFamily="34" charset="-79"/>
                <a:cs typeface="David" panose="020E0502060401010101" pitchFamily="34" charset="-79"/>
              </a:rPr>
              <a:t>1.2.16</a:t>
            </a:r>
            <a:endParaRPr lang="he-IL" b="1" u="sng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23120"/>
          </a:xfrm>
        </p:spPr>
        <p:txBody>
          <a:bodyPr>
            <a:normAutofit lnSpcReduction="10000"/>
          </a:bodyPr>
          <a:lstStyle/>
          <a:p>
            <a:endParaRPr lang="he-IL" sz="5400" b="1" u="sng" dirty="0" smtClean="0">
              <a:solidFill>
                <a:srgbClr val="FF0000"/>
              </a:solidFill>
              <a:latin typeface="David" panose="020E0502060401010101" pitchFamily="34" charset="-79"/>
              <a:cs typeface="David" panose="020E0502060401010101" pitchFamily="34" charset="-79"/>
            </a:endParaRPr>
          </a:p>
          <a:p>
            <a:r>
              <a:rPr lang="he-IL" sz="5400" b="1" u="sng" dirty="0" smtClean="0">
                <a:solidFill>
                  <a:srgbClr val="FF0000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איתן אגמון</a:t>
            </a:r>
          </a:p>
          <a:p>
            <a:r>
              <a:rPr lang="he-IL" sz="2600" dirty="0" smtClean="0">
                <a:solidFill>
                  <a:schemeClr val="tx1"/>
                </a:solidFill>
              </a:rPr>
              <a:t>04-9834036 </a:t>
            </a:r>
            <a:r>
              <a:rPr lang="en-US" dirty="0" smtClean="0">
                <a:solidFill>
                  <a:schemeClr val="tx1"/>
                </a:solidFill>
              </a:rPr>
              <a:t>eytanagmon@gmail.com</a:t>
            </a:r>
            <a:endParaRPr lang="he-I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1495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he-IL" dirty="0">
                <a:solidFill>
                  <a:schemeClr val="tx1"/>
                </a:solidFill>
              </a:rPr>
              <a:t>תקנות דמי </a:t>
            </a:r>
            <a:r>
              <a:rPr lang="he-IL" dirty="0" smtClean="0">
                <a:solidFill>
                  <a:schemeClr val="tx1"/>
                </a:solidFill>
              </a:rPr>
              <a:t>מחלה - </a:t>
            </a:r>
            <a:r>
              <a:rPr lang="he-IL" b="0" u="none" dirty="0" smtClean="0">
                <a:solidFill>
                  <a:schemeClr val="tx1"/>
                </a:solidFill>
              </a:rPr>
              <a:t>המשך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5688632"/>
          </a:xfrm>
        </p:spPr>
        <p:txBody>
          <a:bodyPr>
            <a:normAutofit/>
          </a:bodyPr>
          <a:lstStyle/>
          <a:p>
            <a:r>
              <a:rPr lang="he-IL" dirty="0"/>
              <a:t>שם החולה ומספר זהותו; </a:t>
            </a:r>
            <a:r>
              <a:rPr lang="he-IL" strike="sngStrike" dirty="0">
                <a:solidFill>
                  <a:srgbClr val="FF0000"/>
                </a:solidFill>
              </a:rPr>
              <a:t>אבחון </a:t>
            </a:r>
            <a:r>
              <a:rPr lang="he-IL" strike="sngStrike" dirty="0" smtClean="0">
                <a:solidFill>
                  <a:srgbClr val="FF0000"/>
                </a:solidFill>
              </a:rPr>
              <a:t>המחלה</a:t>
            </a:r>
            <a:r>
              <a:rPr lang="he-IL" dirty="0" smtClean="0">
                <a:solidFill>
                  <a:srgbClr val="FF0000"/>
                </a:solidFill>
              </a:rPr>
              <a:t>; [</a:t>
            </a:r>
            <a:r>
              <a:rPr lang="he-IL" sz="3000" dirty="0" smtClean="0">
                <a:solidFill>
                  <a:srgbClr val="FF0000"/>
                </a:solidFill>
                <a:latin typeface="Miriam" panose="020B0502050101010101" pitchFamily="34" charset="-79"/>
                <a:cs typeface="Miriam" panose="020B0502050101010101" pitchFamily="34" charset="-79"/>
              </a:rPr>
              <a:t>החל מ- 15.11.15</a:t>
            </a:r>
            <a:r>
              <a:rPr lang="he-IL" dirty="0" smtClean="0">
                <a:solidFill>
                  <a:srgbClr val="FF0000"/>
                </a:solidFill>
              </a:rPr>
              <a:t>] </a:t>
            </a:r>
            <a:r>
              <a:rPr lang="he-IL" dirty="0" smtClean="0"/>
              <a:t>התקופה </a:t>
            </a:r>
            <a:r>
              <a:rPr lang="he-IL" dirty="0"/>
              <a:t>שבה לא היה העובד מסוגל לעבודה עקב </a:t>
            </a:r>
            <a:r>
              <a:rPr lang="he-IL" dirty="0" smtClean="0"/>
              <a:t>מחלה (ואם </a:t>
            </a:r>
            <a:r>
              <a:rPr lang="he-IL" dirty="0"/>
              <a:t>עדיין אינו מסוגל לחזור לעבודה, התקופה המשוערת שבה לא </a:t>
            </a:r>
            <a:r>
              <a:rPr lang="he-IL" dirty="0" smtClean="0"/>
              <a:t>יהיה </a:t>
            </a:r>
            <a:r>
              <a:rPr lang="he-IL" dirty="0"/>
              <a:t>מסוגל </a:t>
            </a:r>
            <a:r>
              <a:rPr lang="he-IL" dirty="0" smtClean="0"/>
              <a:t>לעבודה); שם </a:t>
            </a:r>
            <a:r>
              <a:rPr lang="he-IL" dirty="0"/>
              <a:t>הרופא ומענו;  תאריך הוצאת התעודה.</a:t>
            </a:r>
          </a:p>
          <a:p>
            <a:r>
              <a:rPr lang="he-IL" dirty="0"/>
              <a:t>(ב) עובד החבר בקופת חולים ימציא תעודת מחלה מאת קופת </a:t>
            </a:r>
            <a:r>
              <a:rPr lang="he-IL" dirty="0" smtClean="0"/>
              <a:t>[ה]חולים ..., </a:t>
            </a:r>
            <a:r>
              <a:rPr lang="he-IL" dirty="0"/>
              <a:t>שבה </a:t>
            </a:r>
            <a:r>
              <a:rPr lang="he-IL" dirty="0" smtClean="0"/>
              <a:t>הפרטים [הנ"ל]</a:t>
            </a:r>
            <a:endParaRPr lang="he-IL" dirty="0"/>
          </a:p>
          <a:p>
            <a:r>
              <a:rPr lang="he-IL" dirty="0"/>
              <a:t>(ג) התעורר ספק אצל </a:t>
            </a:r>
            <a:r>
              <a:rPr lang="he-IL" dirty="0" smtClean="0"/>
              <a:t>המעסיק </a:t>
            </a:r>
            <a:r>
              <a:rPr lang="he-IL" dirty="0"/>
              <a:t>לגבי תוכן של תעודת מחלה שלא </a:t>
            </a:r>
            <a:r>
              <a:rPr lang="he-IL" dirty="0" smtClean="0"/>
              <a:t>ניתנה לפי </a:t>
            </a:r>
            <a:r>
              <a:rPr lang="he-IL" dirty="0"/>
              <a:t>תקנת משנה (ב), </a:t>
            </a:r>
            <a:r>
              <a:rPr lang="he-IL" sz="3000" dirty="0" smtClean="0">
                <a:solidFill>
                  <a:srgbClr val="FF0000"/>
                </a:solidFill>
                <a:latin typeface="Miriam" panose="020B0502050101010101" pitchFamily="34" charset="-79"/>
                <a:cs typeface="Miriam" panose="020B0502050101010101" pitchFamily="34" charset="-79"/>
              </a:rPr>
              <a:t>[לא רופא קופ"ח!] </a:t>
            </a:r>
            <a:r>
              <a:rPr lang="he-IL" dirty="0" smtClean="0"/>
              <a:t>הוא </a:t>
            </a:r>
            <a:r>
              <a:rPr lang="he-IL" dirty="0"/>
              <a:t>רשאי להעמיד את העובד לבדיקה </a:t>
            </a:r>
            <a:r>
              <a:rPr lang="he-IL" dirty="0" smtClean="0"/>
              <a:t>רפואית, </a:t>
            </a:r>
            <a:r>
              <a:rPr lang="he-IL" dirty="0"/>
              <a:t>ועל העובד להיענות להזמנת </a:t>
            </a:r>
            <a:r>
              <a:rPr lang="he-IL" dirty="0" smtClean="0"/>
              <a:t>המעסיק </a:t>
            </a:r>
            <a:r>
              <a:rPr lang="he-IL" dirty="0"/>
              <a:t>ולהיבדק.</a:t>
            </a:r>
          </a:p>
          <a:p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latin typeface="David" panose="020E0502060401010101" pitchFamily="34" charset="-79"/>
                <a:cs typeface="David" panose="020E0502060401010101" pitchFamily="34" charset="-79"/>
              </a:rPr>
              <a:t>איתן אגמון  </a:t>
            </a:r>
            <a:r>
              <a:rPr lang="en-US" sz="2000" b="0" smtClean="0">
                <a:solidFill>
                  <a:schemeClr val="tx1"/>
                </a:solidFill>
              </a:rPr>
              <a:t>eytanagmon@gmail.com</a:t>
            </a:r>
            <a:endParaRPr lang="he-IL" sz="2000" b="0" dirty="0">
              <a:solidFill>
                <a:schemeClr val="tx1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2152-6014-4FB8-AA15-30B6AAB59740}" type="slidenum">
              <a:rPr lang="he-IL" smtClean="0"/>
              <a:pPr/>
              <a:t>10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78157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he-IL" dirty="0" smtClean="0"/>
              <a:t>תקנה חדשה </a:t>
            </a:r>
            <a:r>
              <a:rPr lang="he-IL" b="0" dirty="0" smtClean="0"/>
              <a:t>(מ- 15.11.15)</a:t>
            </a:r>
            <a:endParaRPr lang="he-IL" b="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400600"/>
          </a:xfrm>
        </p:spPr>
        <p:txBody>
          <a:bodyPr>
            <a:normAutofit/>
          </a:bodyPr>
          <a:lstStyle/>
          <a:p>
            <a:pPr>
              <a:lnSpc>
                <a:spcPts val="4100"/>
              </a:lnSpc>
            </a:pPr>
            <a:r>
              <a:rPr lang="he-IL" dirty="0"/>
              <a:t>4א. </a:t>
            </a:r>
            <a:r>
              <a:rPr lang="he-IL" dirty="0" smtClean="0"/>
              <a:t>"אין </a:t>
            </a:r>
            <a:r>
              <a:rPr lang="he-IL" dirty="0"/>
              <a:t>בהוראות תקנות אלה כדי לגרוע מהוראות </a:t>
            </a:r>
            <a:r>
              <a:rPr lang="he-IL" dirty="0">
                <a:solidFill>
                  <a:srgbClr val="FF0000"/>
                </a:solidFill>
              </a:rPr>
              <a:t>כל דין או הסכם </a:t>
            </a:r>
            <a:r>
              <a:rPr lang="he-IL" dirty="0"/>
              <a:t>הקשורות למסירת אישורי מחלה על ידי העובד או בחינת אי כושרו הזמני או הקבוע של העובד לבצע את עבודתו, הנובע, על  פי ממצאים רפואיים, ממצב בריאות לקוי". </a:t>
            </a:r>
            <a:endParaRPr lang="he-IL" dirty="0" smtClean="0"/>
          </a:p>
          <a:p>
            <a:pPr>
              <a:lnSpc>
                <a:spcPts val="4100"/>
              </a:lnSpc>
            </a:pPr>
            <a:r>
              <a:rPr lang="he-IL" sz="3000" dirty="0" smtClean="0">
                <a:latin typeface="Miriam" panose="020B0502050101010101" pitchFamily="34" charset="-79"/>
                <a:cs typeface="Miriam" panose="020B0502050101010101" pitchFamily="34" charset="-79"/>
              </a:rPr>
              <a:t>המשמעות?</a:t>
            </a:r>
          </a:p>
          <a:p>
            <a:pPr>
              <a:lnSpc>
                <a:spcPts val="4100"/>
              </a:lnSpc>
            </a:pPr>
            <a:r>
              <a:rPr lang="he-IL" sz="3000" dirty="0" smtClean="0">
                <a:latin typeface="Miriam" panose="020B0502050101010101" pitchFamily="34" charset="-79"/>
                <a:cs typeface="Miriam" panose="020B0502050101010101" pitchFamily="34" charset="-79"/>
              </a:rPr>
              <a:t>וודאי  לא חל </a:t>
            </a:r>
            <a:r>
              <a:rPr lang="he-IL" sz="3000" dirty="0" err="1" smtClean="0">
                <a:latin typeface="Miriam" panose="020B0502050101010101" pitchFamily="34" charset="-79"/>
                <a:cs typeface="Miriam" panose="020B0502050101010101" pitchFamily="34" charset="-79"/>
              </a:rPr>
              <a:t>לענין</a:t>
            </a:r>
            <a:r>
              <a:rPr lang="he-IL" sz="3000" dirty="0" smtClean="0">
                <a:latin typeface="Miriam" panose="020B0502050101010101" pitchFamily="34" charset="-79"/>
                <a:cs typeface="Miriam" panose="020B0502050101010101" pitchFamily="34" charset="-79"/>
              </a:rPr>
              <a:t> הגבלות בעבודה והתפטרות בגלל מצב רפואי</a:t>
            </a:r>
          </a:p>
          <a:p>
            <a:pPr>
              <a:lnSpc>
                <a:spcPts val="4100"/>
              </a:lnSpc>
            </a:pPr>
            <a:r>
              <a:rPr lang="he-IL" sz="3000" dirty="0" smtClean="0">
                <a:latin typeface="Miriam" panose="020B0502050101010101" pitchFamily="34" charset="-79"/>
                <a:cs typeface="Miriam" panose="020B0502050101010101" pitchFamily="34" charset="-79"/>
              </a:rPr>
              <a:t>ניתן להסכים עם העובד על פירוט המחלה!</a:t>
            </a:r>
            <a:endParaRPr lang="he-IL" sz="3000" dirty="0">
              <a:latin typeface="Miriam" panose="020B0502050101010101" pitchFamily="34" charset="-79"/>
              <a:cs typeface="Miriam" panose="020B0502050101010101" pitchFamily="34" charset="-79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latin typeface="David" panose="020E0502060401010101" pitchFamily="34" charset="-79"/>
                <a:cs typeface="David" panose="020E0502060401010101" pitchFamily="34" charset="-79"/>
              </a:rPr>
              <a:t>איתן אגמון  </a:t>
            </a:r>
            <a:r>
              <a:rPr lang="en-US" sz="2000" b="0" smtClean="0">
                <a:solidFill>
                  <a:schemeClr val="tx1"/>
                </a:solidFill>
              </a:rPr>
              <a:t>eytanagmon@gmail.com</a:t>
            </a:r>
            <a:endParaRPr lang="he-IL" sz="2000" b="0" dirty="0">
              <a:solidFill>
                <a:schemeClr val="tx1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2152-6014-4FB8-AA15-30B6AAB59740}" type="slidenum">
              <a:rPr lang="he-IL" smtClean="0"/>
              <a:pPr/>
              <a:t>11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72808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63252" y="11663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he-IL" sz="4900" dirty="0" smtClean="0"/>
              <a:t>אישור מחלה "חשוד</a:t>
            </a:r>
            <a:r>
              <a:rPr lang="he-IL" dirty="0" smtClean="0"/>
              <a:t>"</a:t>
            </a:r>
            <a:endParaRPr lang="he-IL" dirty="0"/>
          </a:p>
        </p:txBody>
      </p:sp>
      <p:pic>
        <p:nvPicPr>
          <p:cNvPr id="6" name="מציין מיקום תוכן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32" y="981075"/>
            <a:ext cx="7500937" cy="5400675"/>
          </a:xfrm>
        </p:spPr>
      </p:pic>
      <p:pic>
        <p:nvPicPr>
          <p:cNvPr id="7" name="מציין מיקום תוכן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540" y="692696"/>
            <a:ext cx="7900981" cy="5688707"/>
          </a:xfrm>
          <a:prstGeom prst="rect">
            <a:avLst/>
          </a:prstGeom>
        </p:spPr>
      </p:pic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latin typeface="David" panose="020E0502060401010101" pitchFamily="34" charset="-79"/>
                <a:cs typeface="David" panose="020E0502060401010101" pitchFamily="34" charset="-79"/>
              </a:rPr>
              <a:t>איתן אגמון  </a:t>
            </a:r>
            <a:r>
              <a:rPr lang="en-US" sz="2000" b="0" smtClean="0">
                <a:solidFill>
                  <a:schemeClr val="tx1"/>
                </a:solidFill>
              </a:rPr>
              <a:t>eytanagmon@gmail.com</a:t>
            </a:r>
            <a:endParaRPr lang="he-IL" sz="2000" b="0" dirty="0">
              <a:solidFill>
                <a:schemeClr val="tx1"/>
              </a:solidFill>
            </a:endParaRPr>
          </a:p>
        </p:txBody>
      </p:sp>
      <p:sp>
        <p:nvSpPr>
          <p:cNvPr id="8" name="מציין מיקום של מספר שקופית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2152-6014-4FB8-AA15-30B6AAB59740}" type="slidenum">
              <a:rPr lang="he-IL" smtClean="0"/>
              <a:pPr/>
              <a:t>12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72482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/>
          <p:cNvSpPr/>
          <p:nvPr/>
        </p:nvSpPr>
        <p:spPr>
          <a:xfrm>
            <a:off x="0" y="188640"/>
            <a:ext cx="8892480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e-IL" sz="3200" b="1" u="sng" dirty="0">
                <a:solidFill>
                  <a:prstClr val="black"/>
                </a:solidFill>
                <a:cs typeface="David"/>
              </a:rPr>
              <a:t>אישור רפואי</a:t>
            </a:r>
            <a:endParaRPr lang="en-US" sz="3200" u="sng" dirty="0">
              <a:solidFill>
                <a:prstClr val="black"/>
              </a:solidFill>
            </a:endParaRPr>
          </a:p>
          <a:p>
            <a:r>
              <a:rPr lang="he-IL" sz="3200" b="1" dirty="0">
                <a:solidFill>
                  <a:prstClr val="black"/>
                </a:solidFill>
                <a:cs typeface="David"/>
              </a:rPr>
              <a:t>מיועד למקום העבודה</a:t>
            </a:r>
            <a:endParaRPr lang="en-US" sz="3200" dirty="0">
              <a:solidFill>
                <a:prstClr val="black"/>
              </a:solidFill>
            </a:endParaRPr>
          </a:p>
          <a:p>
            <a:r>
              <a:rPr lang="he-IL" sz="3200" b="1" dirty="0">
                <a:solidFill>
                  <a:prstClr val="black"/>
                </a:solidFill>
                <a:cs typeface="David"/>
              </a:rPr>
              <a:t>גיל החולה: 23</a:t>
            </a:r>
            <a:endParaRPr lang="en-US" sz="3200" dirty="0">
              <a:solidFill>
                <a:prstClr val="black"/>
              </a:solidFill>
            </a:endParaRPr>
          </a:p>
          <a:p>
            <a:r>
              <a:rPr lang="he-IL" sz="3200" b="1" dirty="0">
                <a:solidFill>
                  <a:prstClr val="black"/>
                </a:solidFill>
                <a:cs typeface="David"/>
              </a:rPr>
              <a:t> </a:t>
            </a:r>
            <a:endParaRPr lang="en-US" sz="3200" dirty="0">
              <a:solidFill>
                <a:prstClr val="black"/>
              </a:solidFill>
            </a:endParaRPr>
          </a:p>
          <a:p>
            <a:r>
              <a:rPr lang="he-IL" sz="3200" b="1" dirty="0">
                <a:solidFill>
                  <a:prstClr val="black"/>
                </a:solidFill>
                <a:cs typeface="David"/>
              </a:rPr>
              <a:t>תלונות: לדברי החולה, ידוע שמגיל קטן סובל ממחלת ים</a:t>
            </a:r>
            <a:endParaRPr lang="en-US" sz="3200" dirty="0">
              <a:solidFill>
                <a:prstClr val="black"/>
              </a:solidFill>
            </a:endParaRPr>
          </a:p>
          <a:p>
            <a:r>
              <a:rPr lang="he-IL" sz="3200" b="1" dirty="0">
                <a:solidFill>
                  <a:prstClr val="black"/>
                </a:solidFill>
                <a:cs typeface="David"/>
              </a:rPr>
              <a:t>כשהחולה נוהג- מרגיש הרבה יותר </a:t>
            </a:r>
            <a:r>
              <a:rPr lang="he-IL" sz="3200" b="1" dirty="0" smtClean="0">
                <a:solidFill>
                  <a:prstClr val="black"/>
                </a:solidFill>
                <a:cs typeface="David"/>
              </a:rPr>
              <a:t>טוב</a:t>
            </a:r>
          </a:p>
          <a:p>
            <a:r>
              <a:rPr lang="he-IL" sz="3200" b="1" dirty="0" smtClean="0">
                <a:solidFill>
                  <a:prstClr val="black"/>
                </a:solidFill>
                <a:cs typeface="David"/>
              </a:rPr>
              <a:t>טיפול בתרופות ללא עזרה מלאה, אבל יש תופעות לוואי</a:t>
            </a:r>
            <a:endParaRPr lang="en-US" sz="3200" dirty="0">
              <a:solidFill>
                <a:prstClr val="black"/>
              </a:solidFill>
            </a:endParaRPr>
          </a:p>
          <a:p>
            <a:r>
              <a:rPr lang="he-IL" sz="3200" b="1" dirty="0">
                <a:solidFill>
                  <a:prstClr val="black"/>
                </a:solidFill>
                <a:cs typeface="David"/>
              </a:rPr>
              <a:t>אבחנה: </a:t>
            </a:r>
            <a:r>
              <a:rPr lang="en-US" sz="3200" b="1" dirty="0">
                <a:solidFill>
                  <a:prstClr val="black"/>
                </a:solidFill>
              </a:rPr>
              <a:t>FEAR OF DROWNING </a:t>
            </a:r>
            <a:r>
              <a:rPr lang="he-IL" sz="3200" b="1" dirty="0">
                <a:solidFill>
                  <a:prstClr val="black"/>
                </a:solidFill>
                <a:cs typeface="David"/>
              </a:rPr>
              <a:t>  </a:t>
            </a:r>
            <a:r>
              <a:rPr lang="he-IL" sz="3200" b="1" dirty="0" smtClean="0">
                <a:solidFill>
                  <a:prstClr val="black"/>
                </a:solidFill>
                <a:cs typeface="David"/>
              </a:rPr>
              <a:t>(</a:t>
            </a:r>
            <a:r>
              <a:rPr lang="he-IL" sz="3000" b="1" dirty="0">
                <a:solidFill>
                  <a:prstClr val="black"/>
                </a:solidFill>
                <a:latin typeface="Miriam" panose="020B0502050101010101" pitchFamily="34" charset="-79"/>
                <a:cs typeface="Miriam" panose="020B0502050101010101" pitchFamily="34" charset="-79"/>
              </a:rPr>
              <a:t>בעברית: פחד מטביעה</a:t>
            </a:r>
            <a:r>
              <a:rPr lang="he-IL" sz="3200" b="1" dirty="0">
                <a:solidFill>
                  <a:prstClr val="black"/>
                </a:solidFill>
                <a:cs typeface="David"/>
              </a:rPr>
              <a:t>) </a:t>
            </a:r>
            <a:endParaRPr lang="en-US" sz="3200" dirty="0">
              <a:solidFill>
                <a:prstClr val="black"/>
              </a:solidFill>
            </a:endParaRPr>
          </a:p>
          <a:p>
            <a:r>
              <a:rPr lang="he-IL" sz="3200" b="1" dirty="0">
                <a:solidFill>
                  <a:prstClr val="black"/>
                </a:solidFill>
                <a:cs typeface="David"/>
              </a:rPr>
              <a:t>הערות: נא לאפשר לחולה נסיעה באוטו פרטי למקום העבודה והביתה</a:t>
            </a:r>
            <a:r>
              <a:rPr lang="he-IL" sz="3200" b="1" dirty="0" smtClean="0">
                <a:solidFill>
                  <a:prstClr val="black"/>
                </a:solidFill>
                <a:cs typeface="David"/>
              </a:rPr>
              <a:t>.</a:t>
            </a:r>
          </a:p>
          <a:p>
            <a:endParaRPr lang="he-IL" sz="3200" b="1" dirty="0">
              <a:solidFill>
                <a:prstClr val="black"/>
              </a:solidFill>
              <a:cs typeface="David"/>
            </a:endParaRPr>
          </a:p>
          <a:p>
            <a:r>
              <a:rPr lang="he-IL" sz="3200" b="1" dirty="0" smtClean="0">
                <a:solidFill>
                  <a:prstClr val="black"/>
                </a:solidFill>
                <a:cs typeface="David"/>
              </a:rPr>
              <a:t>קופת חולים, רופאיה ועובדיה האחרים אינם אחראים לאמיתות העובדות שנרשמו לפנינו...</a:t>
            </a:r>
            <a:endParaRPr lang="en-US" sz="3200" dirty="0">
              <a:solidFill>
                <a:prstClr val="black"/>
              </a:solidFill>
            </a:endParaRPr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/>
              <a:t>איתן אגמון  </a:t>
            </a:r>
            <a:r>
              <a:rPr lang="en-US" smtClean="0"/>
              <a:t>eytanagmon@gmail.com</a:t>
            </a:r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2152-6014-4FB8-AA15-30B6AAB59740}" type="slidenum">
              <a:rPr lang="he-IL" smtClean="0"/>
              <a:t>13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0297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36712"/>
          </a:xfrm>
        </p:spPr>
        <p:txBody>
          <a:bodyPr/>
          <a:lstStyle/>
          <a:p>
            <a:r>
              <a:rPr lang="he-IL" dirty="0" smtClean="0"/>
              <a:t>שאלה שנשאלתי השבוע...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79512" y="692696"/>
            <a:ext cx="8856984" cy="576064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ts val="3900"/>
              </a:lnSpc>
            </a:pPr>
            <a:r>
              <a:rPr lang="he-IL" sz="3500" dirty="0"/>
              <a:t>היי איתן </a:t>
            </a:r>
            <a:r>
              <a:rPr lang="he-IL" sz="3500" dirty="0" smtClean="0"/>
              <a:t>: בסוף </a:t>
            </a:r>
            <a:r>
              <a:rPr lang="he-IL" sz="3500" dirty="0"/>
              <a:t>שבוע זה יש לי טיול מפעלי   חמישי עד </a:t>
            </a:r>
            <a:r>
              <a:rPr lang="he-IL" sz="3500" dirty="0" smtClean="0"/>
              <a:t>שבת. </a:t>
            </a:r>
            <a:r>
              <a:rPr lang="he-IL" sz="3500" dirty="0"/>
              <a:t>האם עובדים בחופשת מחלה יכולים  להשתתף?  איך אני רושמת להם את יום  חמישי  האם כמחלה? (חמישי נחשב יום בחירה – שישי לא עובדים) </a:t>
            </a:r>
          </a:p>
          <a:p>
            <a:pPr marL="0" indent="0">
              <a:lnSpc>
                <a:spcPts val="3900"/>
              </a:lnSpc>
              <a:buNone/>
            </a:pPr>
            <a:r>
              <a:rPr lang="he-IL" sz="3500" dirty="0"/>
              <a:t>אחד מהם יש לו בעיה בכף הרגל , לא יכול לנעול נעל בטיחות , אך יכול להגיע לטיול בסנדל פתוח.</a:t>
            </a:r>
            <a:endParaRPr lang="en-US" sz="3500" dirty="0"/>
          </a:p>
          <a:p>
            <a:pPr marL="0" indent="0">
              <a:lnSpc>
                <a:spcPts val="3900"/>
              </a:lnSpc>
              <a:buNone/>
            </a:pPr>
            <a:r>
              <a:rPr lang="he-IL" sz="3500" dirty="0"/>
              <a:t>שני </a:t>
            </a:r>
            <a:r>
              <a:rPr lang="he-IL" sz="3500" dirty="0" smtClean="0"/>
              <a:t>-נמצא </a:t>
            </a:r>
            <a:r>
              <a:rPr lang="he-IL" sz="3500" dirty="0" err="1"/>
              <a:t>בפיזיוטרפיה</a:t>
            </a:r>
            <a:r>
              <a:rPr lang="he-IL" sz="3500" dirty="0"/>
              <a:t> -  עם הכתף , לא יכול לעבוד במכונה אך יכול לצאת לטיול .</a:t>
            </a:r>
            <a:endParaRPr lang="en-US" sz="3500" dirty="0"/>
          </a:p>
          <a:p>
            <a:r>
              <a:rPr lang="he-IL" dirty="0" smtClean="0">
                <a:latin typeface="Miriam" panose="020B0502050101010101" pitchFamily="34" charset="-79"/>
                <a:cs typeface="Miriam" panose="020B0502050101010101" pitchFamily="34" charset="-79"/>
              </a:rPr>
              <a:t>תאונת עבודה</a:t>
            </a:r>
          </a:p>
          <a:p>
            <a:r>
              <a:rPr lang="he-IL" dirty="0" smtClean="0">
                <a:latin typeface="Miriam" panose="020B0502050101010101" pitchFamily="34" charset="-79"/>
                <a:cs typeface="Miriam" panose="020B0502050101010101" pitchFamily="34" charset="-79"/>
              </a:rPr>
              <a:t>עבירת משמעת</a:t>
            </a:r>
          </a:p>
          <a:p>
            <a:r>
              <a:rPr lang="he-IL" dirty="0" smtClean="0">
                <a:latin typeface="Miriam" panose="020B0502050101010101" pitchFamily="34" charset="-79"/>
                <a:cs typeface="Miriam" panose="020B0502050101010101" pitchFamily="34" charset="-79"/>
              </a:rPr>
              <a:t>תקדים...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  <a:p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latin typeface="David" panose="020E0502060401010101" pitchFamily="34" charset="-79"/>
                <a:cs typeface="David" panose="020E0502060401010101" pitchFamily="34" charset="-79"/>
              </a:rPr>
              <a:t>איתן אגמון  </a:t>
            </a:r>
            <a:r>
              <a:rPr lang="en-US" sz="2000" b="0" smtClean="0">
                <a:solidFill>
                  <a:schemeClr val="tx1"/>
                </a:solidFill>
              </a:rPr>
              <a:t>eytanagmon@gmail.com</a:t>
            </a:r>
            <a:endParaRPr lang="he-IL" sz="2000" b="0" dirty="0">
              <a:solidFill>
                <a:schemeClr val="tx1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2152-6014-4FB8-AA15-30B6AAB59740}" type="slidenum">
              <a:rPr lang="he-IL" smtClean="0"/>
              <a:pPr/>
              <a:t>14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245091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 fontScale="90000"/>
          </a:bodyPr>
          <a:lstStyle/>
          <a:p>
            <a:r>
              <a:rPr lang="he-IL" dirty="0" smtClean="0"/>
              <a:t>לא אגיע היום לעבודה... אני חולה... לא,  אני לא מצונן, כואב לי הראש, אבל אינני יודע איך לעשות </a:t>
            </a:r>
            <a:r>
              <a:rPr lang="he-IL" smtClean="0"/>
              <a:t>קולות כאב-ראש </a:t>
            </a:r>
            <a:r>
              <a:rPr lang="he-IL" dirty="0" smtClean="0"/>
              <a:t>בטלפון</a:t>
            </a:r>
            <a:endParaRPr lang="he-IL" dirty="0"/>
          </a:p>
        </p:txBody>
      </p:sp>
      <p:pic>
        <p:nvPicPr>
          <p:cNvPr id="6" name="מציין מיקום תוכן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31" y="2314072"/>
            <a:ext cx="8855957" cy="2718779"/>
          </a:xfrm>
        </p:spPr>
      </p:pic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latin typeface="David" panose="020E0502060401010101" pitchFamily="34" charset="-79"/>
                <a:cs typeface="David" panose="020E0502060401010101" pitchFamily="34" charset="-79"/>
              </a:rPr>
              <a:t>איתן אגמון  </a:t>
            </a:r>
            <a:r>
              <a:rPr lang="en-US" sz="2000" b="0" smtClean="0">
                <a:solidFill>
                  <a:schemeClr val="tx1"/>
                </a:solidFill>
              </a:rPr>
              <a:t>eytanagmon@gmail.com</a:t>
            </a:r>
            <a:endParaRPr lang="he-IL" sz="2000" b="0" dirty="0">
              <a:solidFill>
                <a:schemeClr val="tx1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2152-6014-4FB8-AA15-30B6AAB59740}" type="slidenum">
              <a:rPr lang="he-IL" smtClean="0"/>
              <a:pPr/>
              <a:t>15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68659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>
            <a:noAutofit/>
          </a:bodyPr>
          <a:lstStyle/>
          <a:p>
            <a:r>
              <a:rPr lang="he-IL" dirty="0" smtClean="0"/>
              <a:t>מהפסיקה</a:t>
            </a:r>
            <a:endParaRPr lang="he-IL" dirty="0">
              <a:solidFill>
                <a:srgbClr val="00B05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124744"/>
            <a:ext cx="9144000" cy="5256584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</a:pPr>
            <a:r>
              <a:rPr lang="he-IL" dirty="0" smtClean="0"/>
              <a:t>ביה"ד הארצי: שלילת פיצויי הפיטורים מעובד שטען (והציג אישור רפואי) כי אינו מסוגל לעבוד, ועבד במקום אחר; גם דמי המחלה נשללו ממנו</a:t>
            </a:r>
            <a:r>
              <a:rPr lang="he-IL" sz="3800" dirty="0" smtClean="0"/>
              <a:t>. </a:t>
            </a:r>
            <a:r>
              <a:rPr lang="he-IL" sz="2200" b="0" dirty="0" smtClean="0"/>
              <a:t>(</a:t>
            </a:r>
            <a:r>
              <a:rPr lang="he-IL" sz="2200" b="0" dirty="0" err="1" smtClean="0"/>
              <a:t>עע</a:t>
            </a:r>
            <a:r>
              <a:rPr lang="he-IL" sz="2200" b="0" dirty="0" smtClean="0"/>
              <a:t> 300353/98)</a:t>
            </a:r>
          </a:p>
          <a:p>
            <a:pPr>
              <a:lnSpc>
                <a:spcPts val="4000"/>
              </a:lnSpc>
            </a:pPr>
            <a:r>
              <a:rPr lang="he-IL" dirty="0" smtClean="0"/>
              <a:t>ביה"ד הארצי: מעסיק החושד כי בתעודת מחלה יש פסול, רשאי</a:t>
            </a:r>
            <a:r>
              <a:rPr lang="he-IL" dirty="0" smtClean="0">
                <a:latin typeface="Miriam" panose="020B0502050101010101" pitchFamily="34" charset="-79"/>
                <a:cs typeface="Miriam" panose="020B0502050101010101" pitchFamily="34" charset="-79"/>
              </a:rPr>
              <a:t> </a:t>
            </a:r>
            <a:r>
              <a:rPr lang="he-IL" dirty="0"/>
              <a:t>לפעול </a:t>
            </a:r>
            <a:r>
              <a:rPr lang="he-IL" dirty="0" smtClean="0"/>
              <a:t>[מיד!] להזמתה של התעודה (גם אם הוצאה ע"י רופא קופ"ח)  </a:t>
            </a:r>
            <a:r>
              <a:rPr lang="he-IL" sz="2200" b="0" dirty="0" smtClean="0"/>
              <a:t>(</a:t>
            </a:r>
            <a:r>
              <a:rPr lang="he-IL" sz="2200" b="0" dirty="0" err="1" smtClean="0"/>
              <a:t>מא</a:t>
            </a:r>
            <a:r>
              <a:rPr lang="he-IL" sz="2200" b="0" dirty="0" smtClean="0"/>
              <a:t>/5-4)</a:t>
            </a:r>
            <a:endParaRPr lang="he-IL" b="0" dirty="0" smtClean="0"/>
          </a:p>
          <a:p>
            <a:pPr>
              <a:lnSpc>
                <a:spcPts val="4000"/>
              </a:lnSpc>
            </a:pPr>
            <a:r>
              <a:rPr lang="he-IL" dirty="0" smtClean="0"/>
              <a:t>ביה"ד האזורי: ביצוע מעקב ע"י חוקר פרטי נגד עובד שהגיש תעודות מחלה כוזבות- אינו מהווה הפרה של חוק הגנת הפרטיות </a:t>
            </a:r>
            <a:r>
              <a:rPr lang="he-IL" sz="2000" b="0" dirty="0" smtClean="0"/>
              <a:t>(תע"א 9331/09, תל אביב).</a:t>
            </a:r>
            <a:endParaRPr lang="he-IL" b="0" dirty="0" smtClean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latin typeface="David" panose="020E0502060401010101" pitchFamily="34" charset="-79"/>
                <a:cs typeface="David" panose="020E0502060401010101" pitchFamily="34" charset="-79"/>
              </a:rPr>
              <a:t>איתן אגמון  </a:t>
            </a:r>
            <a:r>
              <a:rPr lang="en-US" sz="2000" b="0" smtClean="0">
                <a:solidFill>
                  <a:schemeClr val="tx1"/>
                </a:solidFill>
              </a:rPr>
              <a:t>eytanagmon@gmail.com</a:t>
            </a:r>
            <a:endParaRPr lang="he-IL" sz="2000" b="0" dirty="0">
              <a:solidFill>
                <a:schemeClr val="tx1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2152-6014-4FB8-AA15-30B6AAB59740}" type="slidenum">
              <a:rPr lang="he-IL" smtClean="0"/>
              <a:pPr/>
              <a:t>16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55146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he-IL" dirty="0" smtClean="0">
                <a:solidFill>
                  <a:schemeClr val="tx1"/>
                </a:solidFill>
              </a:rPr>
              <a:t>מהפסיקה- </a:t>
            </a:r>
            <a:r>
              <a:rPr lang="he-IL" b="0" u="none" dirty="0" smtClean="0">
                <a:solidFill>
                  <a:schemeClr val="tx1"/>
                </a:solidFill>
              </a:rPr>
              <a:t>המשך</a:t>
            </a:r>
            <a:endParaRPr lang="he-IL" b="0" u="none" dirty="0">
              <a:solidFill>
                <a:schemeClr val="tx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</a:pPr>
            <a:r>
              <a:rPr lang="he-IL" dirty="0"/>
              <a:t>"יש יותר מסבירות בטענתו של [המעסיק] בעניין התעודה הרפואית, המציינת כי [העובדת] הייתה "חולה" מיום 25.8.95 ועד 30.8.95. והנה, ביום 27.8.95 התייצבה [העובדת] לעבודה, מבלי לציין ולו ברמז כי היא חולה. האבחון ל"מחלה" היה, לפי האישור</a:t>
            </a:r>
            <a:r>
              <a:rPr lang="he-IL" sz="3000" dirty="0"/>
              <a:t>,  </a:t>
            </a:r>
            <a:r>
              <a:rPr lang="en-US" sz="3000" dirty="0" smtClean="0"/>
              <a:t> “VIRUS  </a:t>
            </a:r>
            <a:r>
              <a:rPr lang="en-US" sz="3000" dirty="0"/>
              <a:t>INFECTION</a:t>
            </a:r>
            <a:r>
              <a:rPr lang="en-US" sz="3000" dirty="0" smtClean="0"/>
              <a:t>"</a:t>
            </a:r>
            <a:r>
              <a:rPr lang="he-IL" dirty="0" smtClean="0"/>
              <a:t>(</a:t>
            </a:r>
            <a:r>
              <a:rPr lang="he-IL" sz="2400" b="0" dirty="0" smtClean="0"/>
              <a:t>נו/2-233)</a:t>
            </a:r>
            <a:endParaRPr lang="he-IL" b="0" dirty="0" smtClean="0"/>
          </a:p>
          <a:p>
            <a:pPr>
              <a:lnSpc>
                <a:spcPts val="4000"/>
              </a:lnSpc>
            </a:pPr>
            <a:endParaRPr lang="he-IL" dirty="0" smtClean="0"/>
          </a:p>
          <a:p>
            <a:pPr>
              <a:lnSpc>
                <a:spcPts val="4000"/>
              </a:lnSpc>
            </a:pPr>
            <a:r>
              <a:rPr lang="he-IL" dirty="0"/>
              <a:t>סיפור "הרכבת הקלה"- חיוב העובדים להיבדק ע"י רופא תעסוקתי ולהגיע לבית הדין</a:t>
            </a:r>
          </a:p>
          <a:p>
            <a:pPr marL="0" indent="0">
              <a:buNone/>
            </a:pPr>
            <a:endParaRPr lang="he-IL" dirty="0"/>
          </a:p>
          <a:p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latin typeface="David" panose="020E0502060401010101" pitchFamily="34" charset="-79"/>
                <a:cs typeface="David" panose="020E0502060401010101" pitchFamily="34" charset="-79"/>
              </a:rPr>
              <a:t>איתן אגמון  </a:t>
            </a:r>
            <a:r>
              <a:rPr lang="en-US" sz="2000" b="0" smtClean="0">
                <a:solidFill>
                  <a:schemeClr val="tx1"/>
                </a:solidFill>
              </a:rPr>
              <a:t>eytanagmon@gmail.com</a:t>
            </a:r>
            <a:endParaRPr lang="he-IL" sz="2000" b="0" dirty="0">
              <a:solidFill>
                <a:schemeClr val="tx1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2152-6014-4FB8-AA15-30B6AAB59740}" type="slidenum">
              <a:rPr lang="he-IL" smtClean="0"/>
              <a:pPr/>
              <a:t>17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3505967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864096"/>
          </a:xfrm>
        </p:spPr>
        <p:txBody>
          <a:bodyPr/>
          <a:lstStyle/>
          <a:p>
            <a:r>
              <a:rPr lang="he-IL" dirty="0" smtClean="0"/>
              <a:t>מחלה לקראת (או לאחר) שימוע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79512" y="836712"/>
            <a:ext cx="8856984" cy="5544616"/>
          </a:xfrm>
        </p:spPr>
        <p:txBody>
          <a:bodyPr>
            <a:normAutofit fontScale="92500"/>
          </a:bodyPr>
          <a:lstStyle/>
          <a:p>
            <a:pPr>
              <a:lnSpc>
                <a:spcPts val="4000"/>
              </a:lnSpc>
            </a:pPr>
            <a:r>
              <a:rPr lang="he-IL" sz="3500" dirty="0" smtClean="0"/>
              <a:t>4א. (</a:t>
            </a:r>
            <a:r>
              <a:rPr lang="he-IL" sz="3500" dirty="0"/>
              <a:t>א) מעסיק לא יפטר עובד שנעדר מעבודתו עקב מחלתו, במהלך תקופת הזכאות לדמי מחלה הצבורה לו לפי חוק זה </a:t>
            </a:r>
            <a:r>
              <a:rPr lang="he-IL" sz="3500" dirty="0" smtClean="0"/>
              <a:t>...</a:t>
            </a:r>
            <a:endParaRPr lang="he-IL" sz="3500" dirty="0"/>
          </a:p>
          <a:p>
            <a:pPr>
              <a:lnSpc>
                <a:spcPts val="4000"/>
              </a:lnSpc>
            </a:pPr>
            <a:r>
              <a:rPr lang="he-IL" sz="3500" dirty="0" smtClean="0"/>
              <a:t>(</a:t>
            </a:r>
            <a:r>
              <a:rPr lang="he-IL" sz="3500" dirty="0"/>
              <a:t>ב) הוראות סעיף זה לא יחולו באחד מאלה:</a:t>
            </a:r>
          </a:p>
          <a:p>
            <a:pPr>
              <a:lnSpc>
                <a:spcPts val="4000"/>
              </a:lnSpc>
            </a:pPr>
            <a:r>
              <a:rPr lang="he-IL" sz="3500" dirty="0" smtClean="0"/>
              <a:t>(1) המעסיק </a:t>
            </a:r>
            <a:r>
              <a:rPr lang="he-IL" sz="3500" dirty="0"/>
              <a:t>נתן לעובד הודעה מוקדמת לפיטורים לפי חוק הודעה מוקדמת לפיטורים ולהתפטרות, </a:t>
            </a:r>
            <a:r>
              <a:rPr lang="he-IL" sz="3500" dirty="0" smtClean="0"/>
              <a:t>בטרם </a:t>
            </a:r>
            <a:r>
              <a:rPr lang="he-IL" sz="3500" dirty="0"/>
              <a:t>נעדר העובד עקב מחלתו</a:t>
            </a:r>
            <a:r>
              <a:rPr lang="he-IL" sz="3500" dirty="0" smtClean="0"/>
              <a:t>;</a:t>
            </a:r>
          </a:p>
          <a:p>
            <a:pPr marL="0" indent="0">
              <a:lnSpc>
                <a:spcPts val="4000"/>
              </a:lnSpc>
              <a:buNone/>
            </a:pPr>
            <a:endParaRPr lang="he-IL" dirty="0" smtClean="0"/>
          </a:p>
          <a:p>
            <a:pPr>
              <a:lnSpc>
                <a:spcPts val="4000"/>
              </a:lnSpc>
            </a:pPr>
            <a:r>
              <a:rPr lang="he-IL" sz="3000" dirty="0" smtClean="0">
                <a:latin typeface="Miriam" panose="020B0502050101010101" pitchFamily="34" charset="-79"/>
                <a:cs typeface="Miriam" panose="020B0502050101010101" pitchFamily="34" charset="-79"/>
              </a:rPr>
              <a:t>האם ההגנה מפני פיטורים בתוקף גם אם העובד כבר הוזמן לשימוע?</a:t>
            </a:r>
            <a:endParaRPr lang="he-IL" sz="3000" dirty="0">
              <a:latin typeface="Miriam" panose="020B0502050101010101" pitchFamily="34" charset="-79"/>
              <a:cs typeface="Miriam" panose="020B0502050101010101" pitchFamily="34" charset="-79"/>
            </a:endParaRP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latin typeface="David" panose="020E0502060401010101" pitchFamily="34" charset="-79"/>
                <a:cs typeface="David" panose="020E0502060401010101" pitchFamily="34" charset="-79"/>
              </a:rPr>
              <a:t>איתן אגמון  </a:t>
            </a:r>
            <a:r>
              <a:rPr lang="en-US" sz="2000" b="0" smtClean="0">
                <a:solidFill>
                  <a:schemeClr val="tx1"/>
                </a:solidFill>
              </a:rPr>
              <a:t>eytanagmon@gmail.com</a:t>
            </a:r>
            <a:endParaRPr lang="he-IL" sz="2000" b="0" dirty="0">
              <a:solidFill>
                <a:schemeClr val="tx1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2152-6014-4FB8-AA15-30B6AAB59740}" type="slidenum">
              <a:rPr lang="he-IL" smtClean="0"/>
              <a:pPr/>
              <a:t>18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6204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648072"/>
          </a:xfrm>
        </p:spPr>
        <p:txBody>
          <a:bodyPr>
            <a:noAutofit/>
          </a:bodyPr>
          <a:lstStyle/>
          <a:p>
            <a:r>
              <a:rPr lang="he-IL" dirty="0" smtClean="0">
                <a:solidFill>
                  <a:schemeClr val="tx1"/>
                </a:solidFill>
              </a:rPr>
              <a:t>חישוב ימי המחלה לשעתי </a:t>
            </a:r>
            <a:r>
              <a:rPr lang="he-IL" dirty="0" err="1" smtClean="0">
                <a:solidFill>
                  <a:schemeClr val="tx1"/>
                </a:solidFill>
              </a:rPr>
              <a:t>ולחדשי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5760640"/>
          </a:xfrm>
        </p:spPr>
        <p:txBody>
          <a:bodyPr>
            <a:noAutofit/>
          </a:bodyPr>
          <a:lstStyle/>
          <a:p>
            <a:pPr>
              <a:lnSpc>
                <a:spcPts val="3700"/>
              </a:lnSpc>
            </a:pPr>
            <a:r>
              <a:rPr lang="he-IL" dirty="0" smtClean="0"/>
              <a:t>חוק דמי מחלה, סעיף 2:  ב</a:t>
            </a:r>
            <a:r>
              <a:rPr lang="he-IL" dirty="0"/>
              <a:t>) "תקופת מחלה" תחושב </a:t>
            </a:r>
            <a:r>
              <a:rPr lang="he-IL" dirty="0" smtClean="0"/>
              <a:t>:</a:t>
            </a:r>
            <a:endParaRPr lang="he-IL" dirty="0"/>
          </a:p>
          <a:p>
            <a:pPr>
              <a:lnSpc>
                <a:spcPts val="3700"/>
              </a:lnSpc>
            </a:pPr>
            <a:r>
              <a:rPr lang="he-IL" dirty="0" smtClean="0"/>
              <a:t>לעובד </a:t>
            </a:r>
            <a:r>
              <a:rPr lang="he-IL" u="sng" dirty="0"/>
              <a:t>במשכורת</a:t>
            </a:r>
            <a:r>
              <a:rPr lang="he-IL" dirty="0"/>
              <a:t> - תהא תקופת המחלה כל ימי מחלתו, </a:t>
            </a:r>
            <a:r>
              <a:rPr lang="he-IL" dirty="0">
                <a:solidFill>
                  <a:srgbClr val="FF0000"/>
                </a:solidFill>
              </a:rPr>
              <a:t>לרבות</a:t>
            </a:r>
            <a:r>
              <a:rPr lang="he-IL" dirty="0"/>
              <a:t> ימי מנוחה שבועית וחגים</a:t>
            </a:r>
            <a:r>
              <a:rPr lang="he-IL" dirty="0" smtClean="0"/>
              <a:t>; </a:t>
            </a:r>
            <a:r>
              <a:rPr lang="he-IL" sz="3000" dirty="0" smtClean="0">
                <a:latin typeface="Miriam" panose="020B0502050101010101" pitchFamily="34" charset="-79"/>
                <a:cs typeface="Miriam" panose="020B0502050101010101" pitchFamily="34" charset="-79"/>
              </a:rPr>
              <a:t>(לפי 1/30 מהמשכורת)</a:t>
            </a:r>
            <a:endParaRPr lang="he-IL" sz="3000" dirty="0">
              <a:latin typeface="Miriam" panose="020B0502050101010101" pitchFamily="34" charset="-79"/>
              <a:cs typeface="Miriam" panose="020B0502050101010101" pitchFamily="34" charset="-79"/>
            </a:endParaRPr>
          </a:p>
          <a:p>
            <a:pPr>
              <a:lnSpc>
                <a:spcPts val="3700"/>
              </a:lnSpc>
            </a:pPr>
            <a:r>
              <a:rPr lang="he-IL" dirty="0" smtClean="0"/>
              <a:t>לעובד </a:t>
            </a:r>
            <a:r>
              <a:rPr lang="he-IL" u="sng" dirty="0"/>
              <a:t>בשכר</a:t>
            </a:r>
            <a:r>
              <a:rPr lang="he-IL" dirty="0"/>
              <a:t> שעבד עבודה מלאה אצל אותו מעסיק </a:t>
            </a:r>
            <a:r>
              <a:rPr lang="he-IL" dirty="0" smtClean="0"/>
              <a:t>- </a:t>
            </a:r>
            <a:r>
              <a:rPr lang="he-IL" dirty="0"/>
              <a:t>תהא תקופת המחלה כל ימי מחלתו, </a:t>
            </a:r>
            <a:r>
              <a:rPr lang="he-IL" dirty="0">
                <a:solidFill>
                  <a:srgbClr val="FF0000"/>
                </a:solidFill>
              </a:rPr>
              <a:t>למעט</a:t>
            </a:r>
            <a:r>
              <a:rPr lang="he-IL" dirty="0"/>
              <a:t> ימי מנוחה שבועית וחגים</a:t>
            </a:r>
            <a:r>
              <a:rPr lang="he-IL" dirty="0" smtClean="0"/>
              <a:t>; </a:t>
            </a:r>
            <a:r>
              <a:rPr lang="he-IL" sz="3000" dirty="0" smtClean="0">
                <a:latin typeface="Miriam" panose="020B0502050101010101" pitchFamily="34" charset="-79"/>
                <a:cs typeface="Miriam" panose="020B0502050101010101" pitchFamily="34" charset="-79"/>
              </a:rPr>
              <a:t>(לפי השכר היומי/ שעתי)</a:t>
            </a:r>
            <a:endParaRPr lang="he-IL" sz="3000" dirty="0">
              <a:latin typeface="Miriam" panose="020B0502050101010101" pitchFamily="34" charset="-79"/>
              <a:cs typeface="Miriam" panose="020B0502050101010101" pitchFamily="34" charset="-79"/>
            </a:endParaRPr>
          </a:p>
          <a:p>
            <a:pPr>
              <a:lnSpc>
                <a:spcPts val="3700"/>
              </a:lnSpc>
            </a:pPr>
            <a:r>
              <a:rPr lang="he-IL" dirty="0" smtClean="0"/>
              <a:t>לעובד </a:t>
            </a:r>
            <a:r>
              <a:rPr lang="he-IL" dirty="0"/>
              <a:t>בשכר שלא עבד עבודה מלאה אצל אותו מעסיק </a:t>
            </a:r>
            <a:r>
              <a:rPr lang="he-IL" dirty="0" smtClean="0"/>
              <a:t>...</a:t>
            </a:r>
            <a:endParaRPr lang="he-IL" dirty="0"/>
          </a:p>
          <a:p>
            <a:pPr>
              <a:lnSpc>
                <a:spcPts val="3700"/>
              </a:lnSpc>
            </a:pPr>
            <a:r>
              <a:rPr lang="he-IL" dirty="0" smtClean="0"/>
              <a:t>לעובד </a:t>
            </a:r>
            <a:r>
              <a:rPr lang="he-IL" dirty="0"/>
              <a:t>לסירוגין שטרם עבד אצל אותו מעסיק </a:t>
            </a:r>
            <a:r>
              <a:rPr lang="he-IL" dirty="0" smtClean="0"/>
              <a:t>תקופה </a:t>
            </a:r>
            <a:r>
              <a:rPr lang="he-IL" dirty="0"/>
              <a:t>של שלושה חדשים </a:t>
            </a:r>
            <a:r>
              <a:rPr lang="he-IL" dirty="0" smtClean="0"/>
              <a:t>... </a:t>
            </a:r>
          </a:p>
          <a:p>
            <a:pPr>
              <a:lnSpc>
                <a:spcPts val="3700"/>
              </a:lnSpc>
            </a:pPr>
            <a:r>
              <a:rPr lang="he-IL" dirty="0" smtClean="0"/>
              <a:t>עובד </a:t>
            </a:r>
            <a:r>
              <a:rPr lang="he-IL" dirty="0"/>
              <a:t>בשכר או עובד לסירוגין שנהגו לעבוד בימי מנוחה שבועית וחגים </a:t>
            </a:r>
            <a:r>
              <a:rPr lang="he-IL" dirty="0" smtClean="0"/>
              <a:t>...</a:t>
            </a:r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latin typeface="David" panose="020E0502060401010101" pitchFamily="34" charset="-79"/>
                <a:cs typeface="David" panose="020E0502060401010101" pitchFamily="34" charset="-79"/>
              </a:rPr>
              <a:t>איתן אגמון  </a:t>
            </a:r>
            <a:r>
              <a:rPr lang="en-US" sz="2000" b="0" smtClean="0">
                <a:solidFill>
                  <a:schemeClr val="tx1"/>
                </a:solidFill>
              </a:rPr>
              <a:t>eytanagmon@gmail.com</a:t>
            </a:r>
            <a:endParaRPr lang="he-IL" sz="2000" b="0" dirty="0">
              <a:solidFill>
                <a:schemeClr val="tx1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2152-6014-4FB8-AA15-30B6AAB59740}" type="slidenum">
              <a:rPr lang="he-IL" smtClean="0"/>
              <a:pPr/>
              <a:t>19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84878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he-IL" dirty="0" smtClean="0">
                <a:solidFill>
                  <a:srgbClr val="FF0000"/>
                </a:solidFill>
              </a:rPr>
              <a:t>הגדלת </a:t>
            </a:r>
            <a:r>
              <a:rPr lang="he-IL" dirty="0">
                <a:solidFill>
                  <a:srgbClr val="FF0000"/>
                </a:solidFill>
              </a:rPr>
              <a:t>החופשה השנתית- צו הרחבה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620688"/>
            <a:ext cx="9036496" cy="5832648"/>
          </a:xfrm>
        </p:spPr>
        <p:txBody>
          <a:bodyPr>
            <a:normAutofit/>
          </a:bodyPr>
          <a:lstStyle/>
          <a:p>
            <a:pPr>
              <a:lnSpc>
                <a:spcPts val="3600"/>
              </a:lnSpc>
            </a:pPr>
            <a:r>
              <a:rPr lang="he-IL" dirty="0" smtClean="0"/>
              <a:t>נחתם צו הרחבה חדש, ותיקון חוק בהתאם- בדרך</a:t>
            </a:r>
          </a:p>
          <a:p>
            <a:pPr>
              <a:lnSpc>
                <a:spcPts val="3600"/>
              </a:lnSpc>
            </a:pPr>
            <a:r>
              <a:rPr lang="he-IL" dirty="0" smtClean="0"/>
              <a:t>זכאות לחופשה, אחרי ובעד השנה הראשונה עד הרביעית:</a:t>
            </a:r>
          </a:p>
          <a:p>
            <a:pPr>
              <a:lnSpc>
                <a:spcPts val="3600"/>
              </a:lnSpc>
            </a:pPr>
            <a:r>
              <a:rPr lang="he-IL" dirty="0" smtClean="0"/>
              <a:t>(</a:t>
            </a:r>
            <a:r>
              <a:rPr lang="he-IL" dirty="0" smtClean="0">
                <a:solidFill>
                  <a:srgbClr val="FF0000"/>
                </a:solidFill>
              </a:rPr>
              <a:t>5 </a:t>
            </a:r>
            <a:r>
              <a:rPr lang="he-IL" dirty="0" smtClean="0"/>
              <a:t>ימי עבודה בשבוע) -החל מיום 1.7.2016 - </a:t>
            </a:r>
            <a:r>
              <a:rPr lang="he-IL" dirty="0" smtClean="0">
                <a:solidFill>
                  <a:srgbClr val="FF0000"/>
                </a:solidFill>
              </a:rPr>
              <a:t>11</a:t>
            </a:r>
            <a:r>
              <a:rPr lang="he-IL" dirty="0" smtClean="0"/>
              <a:t> ימי עבודה בפועל [כיום- 10] ; מיום 1.1.2017 - </a:t>
            </a:r>
            <a:r>
              <a:rPr lang="he-IL" dirty="0" smtClean="0">
                <a:solidFill>
                  <a:srgbClr val="FF0000"/>
                </a:solidFill>
              </a:rPr>
              <a:t>12</a:t>
            </a:r>
            <a:r>
              <a:rPr lang="he-IL" dirty="0" smtClean="0"/>
              <a:t> ימים</a:t>
            </a:r>
          </a:p>
          <a:p>
            <a:pPr marL="0" indent="0">
              <a:lnSpc>
                <a:spcPts val="3600"/>
              </a:lnSpc>
              <a:buNone/>
            </a:pPr>
            <a:r>
              <a:rPr lang="he-IL" dirty="0" smtClean="0"/>
              <a:t>    (כלומר 16 ימי לוח לשנה)</a:t>
            </a:r>
          </a:p>
          <a:p>
            <a:pPr>
              <a:lnSpc>
                <a:spcPts val="3600"/>
              </a:lnSpc>
            </a:pPr>
            <a:r>
              <a:rPr lang="he-IL" dirty="0" smtClean="0"/>
              <a:t>(</a:t>
            </a:r>
            <a:r>
              <a:rPr lang="he-IL" dirty="0" smtClean="0">
                <a:solidFill>
                  <a:srgbClr val="FF0000"/>
                </a:solidFill>
              </a:rPr>
              <a:t>6</a:t>
            </a:r>
            <a:r>
              <a:rPr lang="he-IL" dirty="0" smtClean="0"/>
              <a:t> ימי עבודה בשבוע) - מיום 1.7.2016 - </a:t>
            </a:r>
            <a:r>
              <a:rPr lang="he-IL" dirty="0" smtClean="0">
                <a:solidFill>
                  <a:srgbClr val="FF0000"/>
                </a:solidFill>
              </a:rPr>
              <a:t>13</a:t>
            </a:r>
            <a:r>
              <a:rPr lang="he-IL" dirty="0" smtClean="0"/>
              <a:t> ימי עבודה בפועל; מיום 1.1.2017 - </a:t>
            </a:r>
            <a:r>
              <a:rPr lang="he-IL" dirty="0" smtClean="0">
                <a:solidFill>
                  <a:srgbClr val="FF0000"/>
                </a:solidFill>
              </a:rPr>
              <a:t>14</a:t>
            </a:r>
            <a:r>
              <a:rPr lang="he-IL" dirty="0" smtClean="0"/>
              <a:t> ימים (16 ימי לוח)</a:t>
            </a:r>
          </a:p>
          <a:p>
            <a:pPr>
              <a:lnSpc>
                <a:spcPts val="3600"/>
              </a:lnSpc>
            </a:pPr>
            <a:r>
              <a:rPr lang="he-IL" dirty="0" smtClean="0"/>
              <a:t>הוראות ההסכם תיכנסנה לתוקף עם הוצאתו של צו הרחבה [עדיין לא בתוקף!], או תיקון החוק</a:t>
            </a:r>
          </a:p>
          <a:p>
            <a:pPr>
              <a:lnSpc>
                <a:spcPts val="3600"/>
              </a:lnSpc>
            </a:pPr>
            <a:r>
              <a:rPr lang="he-IL" dirty="0" smtClean="0"/>
              <a:t>אין הגדלת מכסה לעובדים ותיקים – החופשה עד מכס' של 24 עד 26 ימים, לפי הוותק והענף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latin typeface="David" panose="020E0502060401010101" pitchFamily="34" charset="-79"/>
                <a:cs typeface="David" panose="020E0502060401010101" pitchFamily="34" charset="-79"/>
              </a:rPr>
              <a:t>איתן אגמון  </a:t>
            </a:r>
            <a:r>
              <a:rPr lang="en-US" sz="2000" b="0" smtClean="0">
                <a:solidFill>
                  <a:schemeClr val="tx1"/>
                </a:solidFill>
              </a:rPr>
              <a:t>eytanagmon@gmail.com</a:t>
            </a:r>
            <a:endParaRPr lang="he-IL" sz="2000" b="0" dirty="0">
              <a:solidFill>
                <a:schemeClr val="tx1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2152-6014-4FB8-AA15-30B6AAB59740}" type="slidenum">
              <a:rPr lang="he-IL" smtClean="0"/>
              <a:pPr/>
              <a:t>2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42792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640960" cy="778098"/>
          </a:xfrm>
        </p:spPr>
        <p:txBody>
          <a:bodyPr>
            <a:normAutofit/>
          </a:bodyPr>
          <a:lstStyle/>
          <a:p>
            <a:r>
              <a:rPr lang="he-IL" dirty="0" smtClean="0">
                <a:solidFill>
                  <a:schemeClr val="tx1"/>
                </a:solidFill>
              </a:rPr>
              <a:t>מה דין עובד שמיצה זכאותו לדמי מחלה?</a:t>
            </a:r>
            <a:endParaRPr lang="he-IL" dirty="0">
              <a:solidFill>
                <a:schemeClr val="tx1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7504" y="980728"/>
            <a:ext cx="8856984" cy="5328592"/>
          </a:xfrm>
        </p:spPr>
        <p:txBody>
          <a:bodyPr>
            <a:normAutofit/>
          </a:bodyPr>
          <a:lstStyle/>
          <a:p>
            <a:pPr>
              <a:lnSpc>
                <a:spcPts val="3840"/>
              </a:lnSpc>
            </a:pPr>
            <a:r>
              <a:rPr lang="he-IL" dirty="0" smtClean="0"/>
              <a:t>לאחר מיצוי הזכאות למחלה (בהתאם ליתרת ימי המחלה שלזכות העובד, ולא יותר מ- 90 ימים בכל מקרה) אין העובד זכאי לתשלומים ממעסיקו</a:t>
            </a:r>
          </a:p>
          <a:p>
            <a:pPr>
              <a:lnSpc>
                <a:spcPts val="3840"/>
              </a:lnSpc>
            </a:pPr>
            <a:r>
              <a:rPr lang="he-IL" dirty="0" smtClean="0"/>
              <a:t>ניצול ימי חופשה שלרשות העובד</a:t>
            </a:r>
          </a:p>
          <a:p>
            <a:pPr>
              <a:lnSpc>
                <a:spcPts val="3840"/>
              </a:lnSpc>
            </a:pPr>
            <a:r>
              <a:rPr lang="he-IL" dirty="0" smtClean="0"/>
              <a:t>חופשה ללא תשלום – לאחר ניצול ימי מחלה וחופשה</a:t>
            </a:r>
          </a:p>
          <a:p>
            <a:pPr>
              <a:lnSpc>
                <a:spcPts val="3840"/>
              </a:lnSpc>
            </a:pPr>
            <a:r>
              <a:rPr lang="he-IL" dirty="0" smtClean="0"/>
              <a:t>זכאות לגמלת נכות זמנית מקרן הפנסיה (בתום הזכאות לימי מחלה- בחלק מהמקרים) או מביטוח </a:t>
            </a:r>
            <a:r>
              <a:rPr lang="he-IL" dirty="0" err="1" smtClean="0"/>
              <a:t>אכ"ע</a:t>
            </a:r>
            <a:r>
              <a:rPr lang="he-IL" dirty="0" smtClean="0"/>
              <a:t> (לאחר 3 חדשי מחלה)</a:t>
            </a:r>
          </a:p>
          <a:p>
            <a:pPr>
              <a:lnSpc>
                <a:spcPts val="3840"/>
              </a:lnSpc>
            </a:pPr>
            <a:r>
              <a:rPr lang="he-IL" dirty="0" smtClean="0"/>
              <a:t>זכאות לקצבת נכות כללית מהמוסד לביטוח לאומי- לאחר 3 חדשי מחלה</a:t>
            </a:r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latin typeface="David" panose="020E0502060401010101" pitchFamily="34" charset="-79"/>
                <a:cs typeface="David" panose="020E0502060401010101" pitchFamily="34" charset="-79"/>
              </a:rPr>
              <a:t>איתן אגמון  </a:t>
            </a:r>
            <a:r>
              <a:rPr lang="en-US" sz="2000" b="0" smtClean="0">
                <a:solidFill>
                  <a:schemeClr val="tx1"/>
                </a:solidFill>
              </a:rPr>
              <a:t>eytanagmon@gmail.com</a:t>
            </a:r>
            <a:endParaRPr lang="he-IL" sz="2000" b="0" dirty="0">
              <a:solidFill>
                <a:schemeClr val="tx1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2152-6014-4FB8-AA15-30B6AAB59740}" type="slidenum">
              <a:rPr lang="he-IL" smtClean="0"/>
              <a:pPr/>
              <a:t>20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39978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he-IL" dirty="0" smtClean="0">
                <a:solidFill>
                  <a:srgbClr val="FF0000"/>
                </a:solidFill>
              </a:rPr>
              <a:t/>
            </a:r>
            <a:br>
              <a:rPr lang="he-IL" dirty="0" smtClean="0">
                <a:solidFill>
                  <a:srgbClr val="FF0000"/>
                </a:solidFill>
              </a:rPr>
            </a:br>
            <a:r>
              <a:rPr lang="he-IL" dirty="0" smtClean="0">
                <a:solidFill>
                  <a:srgbClr val="FF0000"/>
                </a:solidFill>
              </a:rPr>
              <a:t>הגבלת השימוש בטלפון נייד בזמן העבודה</a:t>
            </a:r>
            <a:r>
              <a:rPr lang="he-IL" dirty="0" smtClean="0"/>
              <a:t/>
            </a:r>
            <a:br>
              <a:rPr lang="he-IL" dirty="0" smtClean="0"/>
            </a:b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400600"/>
          </a:xfrm>
        </p:spPr>
        <p:txBody>
          <a:bodyPr>
            <a:noAutofit/>
          </a:bodyPr>
          <a:lstStyle/>
          <a:p>
            <a:pPr>
              <a:lnSpc>
                <a:spcPts val="4200"/>
              </a:lnSpc>
            </a:pPr>
            <a:r>
              <a:rPr lang="he-IL" dirty="0"/>
              <a:t>ביה"ד </a:t>
            </a:r>
            <a:r>
              <a:rPr lang="he-IL" dirty="0" smtClean="0"/>
              <a:t>האזורי </a:t>
            </a:r>
            <a:r>
              <a:rPr lang="he-IL" dirty="0"/>
              <a:t>קבע לאחרונה: </a:t>
            </a:r>
            <a:r>
              <a:rPr lang="he-IL" dirty="0" smtClean="0"/>
              <a:t>"הדרישה </a:t>
            </a:r>
            <a:r>
              <a:rPr lang="he-IL" dirty="0"/>
              <a:t>שלא לשלוח מסרונים בזמן העבודה </a:t>
            </a:r>
            <a:r>
              <a:rPr lang="he-IL" dirty="0" smtClean="0"/>
              <a:t>ולהשאיר </a:t>
            </a:r>
            <a:r>
              <a:rPr lang="he-IL" dirty="0"/>
              <a:t>את מכשיר הטלפון בתוך התיק בזמן העבודה היא דרישה לגיטימית של המעסיק, אשר משלם שכר תמורת עבודה " </a:t>
            </a:r>
            <a:r>
              <a:rPr lang="he-IL" sz="2400" b="0" dirty="0" smtClean="0"/>
              <a:t>55223-05-13</a:t>
            </a:r>
            <a:endParaRPr lang="he-IL" sz="2400" b="0" dirty="0"/>
          </a:p>
          <a:p>
            <a:pPr>
              <a:lnSpc>
                <a:spcPts val="4200"/>
              </a:lnSpc>
            </a:pPr>
            <a:endParaRPr lang="he-IL" dirty="0" smtClean="0"/>
          </a:p>
          <a:p>
            <a:pPr>
              <a:lnSpc>
                <a:spcPts val="4200"/>
              </a:lnSpc>
            </a:pPr>
            <a:r>
              <a:rPr lang="he-IL" dirty="0" smtClean="0"/>
              <a:t>המעסיק </a:t>
            </a:r>
            <a:r>
              <a:rPr lang="he-IL" dirty="0"/>
              <a:t>רשאי לאסור על העובדים שימוש בטלפון נייד במהלך שעות </a:t>
            </a:r>
            <a:r>
              <a:rPr lang="he-IL" dirty="0" smtClean="0"/>
              <a:t>העבודה </a:t>
            </a:r>
            <a:r>
              <a:rPr lang="he-IL" dirty="0"/>
              <a:t>ואף במקביל להמשך ביצוע העבודה (</a:t>
            </a:r>
            <a:r>
              <a:rPr lang="he-IL" dirty="0" smtClean="0"/>
              <a:t>למעט בשעות </a:t>
            </a:r>
            <a:r>
              <a:rPr lang="he-IL" dirty="0"/>
              <a:t>ההפסקות). יש להודיע על כך לעובדים </a:t>
            </a:r>
            <a:r>
              <a:rPr lang="he-IL" dirty="0">
                <a:solidFill>
                  <a:srgbClr val="FF0000"/>
                </a:solidFill>
              </a:rPr>
              <a:t>בכתב</a:t>
            </a:r>
            <a:r>
              <a:rPr lang="he-IL" dirty="0"/>
              <a:t>. הפרת ההוראה היא הפרת משמעת. </a:t>
            </a:r>
            <a:endParaRPr lang="he-IL" dirty="0" smtClean="0"/>
          </a:p>
          <a:p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latin typeface="David" panose="020E0502060401010101" pitchFamily="34" charset="-79"/>
                <a:cs typeface="David" panose="020E0502060401010101" pitchFamily="34" charset="-79"/>
              </a:rPr>
              <a:t>איתן אגמון  </a:t>
            </a:r>
            <a:r>
              <a:rPr lang="en-US" sz="2000" b="0" smtClean="0">
                <a:solidFill>
                  <a:schemeClr val="tx1"/>
                </a:solidFill>
              </a:rPr>
              <a:t>eytanagmon@gmail.com</a:t>
            </a:r>
            <a:endParaRPr lang="he-IL" sz="2000" b="0" dirty="0">
              <a:solidFill>
                <a:schemeClr val="tx1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2152-6014-4FB8-AA15-30B6AAB59740}" type="slidenum">
              <a:rPr lang="he-IL" smtClean="0"/>
              <a:pPr/>
              <a:t>21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79766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he-IL" dirty="0" smtClean="0"/>
              <a:t>טלפון נייד</a:t>
            </a:r>
            <a:r>
              <a:rPr lang="he-IL" b="0" u="none" dirty="0" smtClean="0"/>
              <a:t> - המשך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251520" y="980728"/>
            <a:ext cx="8712968" cy="5400600"/>
          </a:xfrm>
        </p:spPr>
        <p:txBody>
          <a:bodyPr>
            <a:normAutofit/>
          </a:bodyPr>
          <a:lstStyle/>
          <a:p>
            <a:pPr>
              <a:lnSpc>
                <a:spcPts val="4200"/>
              </a:lnSpc>
            </a:pPr>
            <a:r>
              <a:rPr lang="he-IL" dirty="0"/>
              <a:t>"מעביד רשאי לדרוש מעובדיו, כי את שעות העבודה ינצלו לשם עבודה בלבד, ובענייניהם הפרטיים - לרבות שיחות טלפון פרטיות - יעסקו בזמן ההפסקה או מחוץ לשעות העבודה. הוכח, כי כאשר התקיימו נסיבות מיוחדות מנכ"ל הנתבעת אישר לעובדים מסוימים לעשות שימוש בטלפון נייד אישי" </a:t>
            </a:r>
            <a:r>
              <a:rPr lang="he-IL" sz="2400" b="0" dirty="0"/>
              <a:t>עב </a:t>
            </a:r>
            <a:r>
              <a:rPr lang="he-IL" sz="2400" b="0" dirty="0" smtClean="0"/>
              <a:t>3203/06</a:t>
            </a:r>
          </a:p>
          <a:p>
            <a:pPr>
              <a:lnSpc>
                <a:spcPts val="4200"/>
              </a:lnSpc>
            </a:pPr>
            <a:r>
              <a:rPr lang="he-IL" sz="3000" dirty="0" smtClean="0">
                <a:latin typeface="Miriam" panose="020B0502050101010101" pitchFamily="34" charset="-79"/>
                <a:cs typeface="Miriam" panose="020B0502050101010101" pitchFamily="34" charset="-79"/>
              </a:rPr>
              <a:t>ניכוי זמן השיחה משכר העבודה</a:t>
            </a:r>
          </a:p>
          <a:p>
            <a:pPr>
              <a:lnSpc>
                <a:spcPts val="4200"/>
              </a:lnSpc>
            </a:pPr>
            <a:r>
              <a:rPr lang="he-IL" sz="3000" dirty="0" smtClean="0">
                <a:latin typeface="Miriam" panose="020B0502050101010101" pitchFamily="34" charset="-79"/>
                <a:cs typeface="Miriam" panose="020B0502050101010101" pitchFamily="34" charset="-79"/>
              </a:rPr>
              <a:t>הפרת משמעת המאפשרת שלילת פיצויים / הודעה מוקדמת?</a:t>
            </a:r>
            <a:endParaRPr lang="he-IL" sz="3000" dirty="0">
              <a:latin typeface="Miriam" panose="020B0502050101010101" pitchFamily="34" charset="-79"/>
              <a:cs typeface="Miriam" panose="020B0502050101010101" pitchFamily="34" charset="-79"/>
            </a:endParaRPr>
          </a:p>
          <a:p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latin typeface="David" panose="020E0502060401010101" pitchFamily="34" charset="-79"/>
                <a:cs typeface="David" panose="020E0502060401010101" pitchFamily="34" charset="-79"/>
              </a:rPr>
              <a:t>איתן אגמון  </a:t>
            </a:r>
            <a:r>
              <a:rPr lang="en-US" sz="2000" b="0" smtClean="0">
                <a:solidFill>
                  <a:schemeClr val="tx1"/>
                </a:solidFill>
              </a:rPr>
              <a:t>eytanagmon@gmail.com</a:t>
            </a:r>
            <a:endParaRPr lang="he-IL" sz="2000" b="0" dirty="0">
              <a:solidFill>
                <a:schemeClr val="tx1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2152-6014-4FB8-AA15-30B6AAB59740}" type="slidenum">
              <a:rPr lang="he-IL" smtClean="0"/>
              <a:pPr/>
              <a:t>22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26690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84976" cy="1354162"/>
          </a:xfrm>
        </p:spPr>
        <p:txBody>
          <a:bodyPr>
            <a:noAutofit/>
          </a:bodyPr>
          <a:lstStyle/>
          <a:p>
            <a:r>
              <a:rPr lang="he-IL" dirty="0">
                <a:solidFill>
                  <a:srgbClr val="FF0000"/>
                </a:solidFill>
              </a:rPr>
              <a:t>תאונת </a:t>
            </a:r>
            <a:r>
              <a:rPr lang="he-IL" dirty="0" smtClean="0">
                <a:solidFill>
                  <a:srgbClr val="FF0000"/>
                </a:solidFill>
              </a:rPr>
              <a:t>דרכים- </a:t>
            </a:r>
            <a:r>
              <a:rPr lang="he-IL" dirty="0">
                <a:solidFill>
                  <a:srgbClr val="FF0000"/>
                </a:solidFill>
              </a:rPr>
              <a:t>מי משלם </a:t>
            </a:r>
            <a:r>
              <a:rPr lang="he-IL" dirty="0" smtClean="0">
                <a:solidFill>
                  <a:srgbClr val="FF0000"/>
                </a:solidFill>
              </a:rPr>
              <a:t>לעובד על </a:t>
            </a:r>
            <a:r>
              <a:rPr lang="he-IL" dirty="0">
                <a:solidFill>
                  <a:srgbClr val="FF0000"/>
                </a:solidFill>
              </a:rPr>
              <a:t>ימי העבודה שהפסיד?</a:t>
            </a:r>
            <a:endParaRPr lang="he-IL" sz="36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700808"/>
            <a:ext cx="9144000" cy="4680520"/>
          </a:xfrm>
        </p:spPr>
        <p:txBody>
          <a:bodyPr>
            <a:normAutofit/>
          </a:bodyPr>
          <a:lstStyle/>
          <a:p>
            <a:pPr>
              <a:lnSpc>
                <a:spcPts val="4200"/>
              </a:lnSpc>
            </a:pPr>
            <a:r>
              <a:rPr lang="he-IL" dirty="0"/>
              <a:t>חוק פיצויים לנפגעי תאונות דרכים, </a:t>
            </a:r>
            <a:r>
              <a:rPr lang="he-IL" dirty="0" smtClean="0"/>
              <a:t>תשל"ה-1975:  תאונת דרכים היא "מאורע </a:t>
            </a:r>
            <a:r>
              <a:rPr lang="he-IL" dirty="0"/>
              <a:t>שבו נגרם לאדם נזק גוף עקב שימוש ברכב מנועי למטרות </a:t>
            </a:r>
            <a:r>
              <a:rPr lang="he-IL" dirty="0" smtClean="0"/>
              <a:t>תחבורה" </a:t>
            </a:r>
            <a:r>
              <a:rPr lang="he-IL" sz="3000" dirty="0" smtClean="0">
                <a:latin typeface="Miriam" panose="020B0502050101010101" pitchFamily="34" charset="-79"/>
                <a:cs typeface="Miriam" panose="020B0502050101010101" pitchFamily="34" charset="-79"/>
              </a:rPr>
              <a:t>(כולל להולך רגל)</a:t>
            </a:r>
          </a:p>
          <a:p>
            <a:pPr>
              <a:lnSpc>
                <a:spcPts val="4200"/>
              </a:lnSpc>
            </a:pPr>
            <a:r>
              <a:rPr lang="he-IL" dirty="0" smtClean="0"/>
              <a:t>תאונת דרכים </a:t>
            </a:r>
            <a:r>
              <a:rPr lang="he-IL" dirty="0" smtClean="0">
                <a:solidFill>
                  <a:srgbClr val="FF0000"/>
                </a:solidFill>
              </a:rPr>
              <a:t>שלא בעבודה- היא מחלה</a:t>
            </a:r>
            <a:r>
              <a:rPr lang="he-IL" dirty="0" smtClean="0"/>
              <a:t>; האם חוק דמי מחלה מתייחס אליה? האם המעסיק משלם דמי מחלה? </a:t>
            </a:r>
          </a:p>
          <a:p>
            <a:pPr>
              <a:lnSpc>
                <a:spcPts val="4200"/>
              </a:lnSpc>
            </a:pPr>
            <a:r>
              <a:rPr lang="he-IL" dirty="0" smtClean="0"/>
              <a:t>תאונת דרכים  </a:t>
            </a:r>
            <a:r>
              <a:rPr lang="he-IL" dirty="0" smtClean="0">
                <a:solidFill>
                  <a:srgbClr val="FF0000"/>
                </a:solidFill>
              </a:rPr>
              <a:t>שהיא גם תאונת עבודה- אינה מחלה; </a:t>
            </a:r>
            <a:r>
              <a:rPr lang="he-IL" dirty="0" smtClean="0"/>
              <a:t>מטופלת בהתאם במסגרת המוסד לביטוח לאומי; האם המעסיק נושא בדמי הפגיעה ל- 12 הימים הראשונים?</a:t>
            </a:r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latin typeface="David" panose="020E0502060401010101" pitchFamily="34" charset="-79"/>
                <a:cs typeface="David" panose="020E0502060401010101" pitchFamily="34" charset="-79"/>
              </a:rPr>
              <a:t>איתן אגמון  </a:t>
            </a:r>
            <a:r>
              <a:rPr lang="en-US" sz="2000" b="0" smtClean="0">
                <a:solidFill>
                  <a:schemeClr val="tx1"/>
                </a:solidFill>
              </a:rPr>
              <a:t>eytanagmon@gmail.com</a:t>
            </a:r>
            <a:endParaRPr lang="he-IL" sz="2000" b="0" dirty="0">
              <a:solidFill>
                <a:schemeClr val="tx1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2152-6014-4FB8-AA15-30B6AAB59740}" type="slidenum">
              <a:rPr lang="he-IL" smtClean="0"/>
              <a:pPr/>
              <a:t>23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02116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Autofit/>
          </a:bodyPr>
          <a:lstStyle/>
          <a:p>
            <a:r>
              <a:rPr lang="he-IL" dirty="0" smtClean="0"/>
              <a:t>תאונת דרכים שאינה "בעבודה"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692696"/>
            <a:ext cx="8928992" cy="5688632"/>
          </a:xfrm>
        </p:spPr>
        <p:txBody>
          <a:bodyPr>
            <a:noAutofit/>
          </a:bodyPr>
          <a:lstStyle/>
          <a:p>
            <a:pPr>
              <a:lnSpc>
                <a:spcPts val="4200"/>
              </a:lnSpc>
            </a:pPr>
            <a:r>
              <a:rPr lang="he-IL" dirty="0" smtClean="0"/>
              <a:t>תאונת דרכים </a:t>
            </a:r>
            <a:r>
              <a:rPr lang="he-IL" dirty="0" smtClean="0">
                <a:solidFill>
                  <a:srgbClr val="FF0000"/>
                </a:solidFill>
              </a:rPr>
              <a:t>שלא בעבודה- היא מחלה</a:t>
            </a:r>
            <a:r>
              <a:rPr lang="he-IL" dirty="0" smtClean="0"/>
              <a:t>; האם חוק דמי מחלה מתייחס אליה? האם המעסיק משלם דמי מחלה? </a:t>
            </a:r>
            <a:endParaRPr lang="he-IL" u="sng" dirty="0" smtClean="0">
              <a:solidFill>
                <a:srgbClr val="FF0000"/>
              </a:solidFill>
            </a:endParaRPr>
          </a:p>
          <a:p>
            <a:pPr>
              <a:lnSpc>
                <a:spcPts val="4200"/>
              </a:lnSpc>
            </a:pPr>
            <a:r>
              <a:rPr lang="he-IL" u="sng" dirty="0" smtClean="0">
                <a:solidFill>
                  <a:srgbClr val="FF0000"/>
                </a:solidFill>
              </a:rPr>
              <a:t>חוק </a:t>
            </a:r>
            <a:r>
              <a:rPr lang="he-IL" u="sng" dirty="0">
                <a:solidFill>
                  <a:srgbClr val="FF0000"/>
                </a:solidFill>
              </a:rPr>
              <a:t>דמי מחלה</a:t>
            </a:r>
            <a:r>
              <a:rPr lang="he-IL" dirty="0">
                <a:solidFill>
                  <a:srgbClr val="FF0000"/>
                </a:solidFill>
              </a:rPr>
              <a:t>, תשל"ו – </a:t>
            </a:r>
            <a:r>
              <a:rPr lang="he-IL" dirty="0" smtClean="0">
                <a:solidFill>
                  <a:srgbClr val="FF0000"/>
                </a:solidFill>
              </a:rPr>
              <a:t>1976, סעיף 11</a:t>
            </a:r>
            <a:r>
              <a:rPr lang="he-IL" dirty="0" smtClean="0"/>
              <a:t>: </a:t>
            </a:r>
            <a:r>
              <a:rPr lang="he-IL" dirty="0"/>
              <a:t>"עובד הזכאי לתשלום </a:t>
            </a:r>
            <a:r>
              <a:rPr lang="he-IL" dirty="0">
                <a:solidFill>
                  <a:srgbClr val="FF0000"/>
                </a:solidFill>
              </a:rPr>
              <a:t>על-פי כל חיקוק </a:t>
            </a:r>
            <a:r>
              <a:rPr lang="he-IL" dirty="0"/>
              <a:t>בעד תקופת אי-כושר לעבודה מטעמי </a:t>
            </a:r>
            <a:r>
              <a:rPr lang="he-IL" dirty="0" smtClean="0"/>
              <a:t>בריאות....</a:t>
            </a:r>
            <a:r>
              <a:rPr lang="he-IL" dirty="0" smtClean="0">
                <a:solidFill>
                  <a:srgbClr val="FF0000"/>
                </a:solidFill>
              </a:rPr>
              <a:t>לא </a:t>
            </a:r>
            <a:r>
              <a:rPr lang="he-IL" dirty="0">
                <a:solidFill>
                  <a:srgbClr val="FF0000"/>
                </a:solidFill>
              </a:rPr>
              <a:t>יהיה זכאי לדמי מחלה על-פי חוק זה </a:t>
            </a:r>
            <a:r>
              <a:rPr lang="he-IL" dirty="0"/>
              <a:t>לגבי התקופה שבעדה הוא זכאי לתשלום כאמור </a:t>
            </a:r>
            <a:r>
              <a:rPr lang="he-IL" dirty="0" smtClean="0"/>
              <a:t>..."</a:t>
            </a:r>
          </a:p>
          <a:p>
            <a:pPr>
              <a:lnSpc>
                <a:spcPts val="4200"/>
              </a:lnSpc>
            </a:pPr>
            <a:r>
              <a:rPr lang="he-IL" u="sng" dirty="0" smtClean="0">
                <a:solidFill>
                  <a:srgbClr val="FF0000"/>
                </a:solidFill>
              </a:rPr>
              <a:t>חוק </a:t>
            </a:r>
            <a:r>
              <a:rPr lang="he-IL" u="sng" dirty="0">
                <a:solidFill>
                  <a:srgbClr val="FF0000"/>
                </a:solidFill>
              </a:rPr>
              <a:t>פיצויים לנפגעי תאונות </a:t>
            </a:r>
            <a:r>
              <a:rPr lang="he-IL" u="sng" dirty="0" smtClean="0">
                <a:solidFill>
                  <a:srgbClr val="FF0000"/>
                </a:solidFill>
              </a:rPr>
              <a:t>דרכים</a:t>
            </a:r>
            <a:r>
              <a:rPr lang="he-IL" dirty="0" smtClean="0">
                <a:solidFill>
                  <a:srgbClr val="FF0000"/>
                </a:solidFill>
              </a:rPr>
              <a:t>, 5(ב)</a:t>
            </a:r>
            <a:r>
              <a:rPr lang="he-IL" dirty="0" smtClean="0"/>
              <a:t>:  </a:t>
            </a:r>
            <a:r>
              <a:rPr lang="he-IL" dirty="0"/>
              <a:t>מי שחייב בפיצויים לפי חוק זה </a:t>
            </a:r>
            <a:r>
              <a:rPr lang="he-IL" sz="3000" dirty="0" smtClean="0">
                <a:latin typeface="Miriam" panose="020B0502050101010101" pitchFamily="34" charset="-79"/>
                <a:cs typeface="Miriam" panose="020B0502050101010101" pitchFamily="34" charset="-79"/>
              </a:rPr>
              <a:t>(חברת הביטוח)</a:t>
            </a:r>
            <a:r>
              <a:rPr lang="he-IL" dirty="0" smtClean="0"/>
              <a:t> ישלם</a:t>
            </a:r>
            <a:r>
              <a:rPr lang="he-IL" dirty="0"/>
              <a:t>...לנפגע ...:</a:t>
            </a:r>
          </a:p>
          <a:p>
            <a:pPr>
              <a:lnSpc>
                <a:spcPts val="4200"/>
              </a:lnSpc>
            </a:pPr>
            <a:r>
              <a:rPr lang="he-IL" dirty="0"/>
              <a:t>(2)   תשלומים </a:t>
            </a:r>
            <a:r>
              <a:rPr lang="he-IL" dirty="0" err="1"/>
              <a:t>חדשיים</a:t>
            </a:r>
            <a:r>
              <a:rPr lang="he-IL" dirty="0"/>
              <a:t> </a:t>
            </a:r>
            <a:r>
              <a:rPr lang="he-IL" dirty="0" smtClean="0"/>
              <a:t>... </a:t>
            </a:r>
            <a:r>
              <a:rPr lang="he-IL" dirty="0" smtClean="0">
                <a:solidFill>
                  <a:srgbClr val="FF0000"/>
                </a:solidFill>
              </a:rPr>
              <a:t>לצרכי </a:t>
            </a:r>
            <a:r>
              <a:rPr lang="he-IL" dirty="0">
                <a:solidFill>
                  <a:srgbClr val="FF0000"/>
                </a:solidFill>
              </a:rPr>
              <a:t>מחיה </a:t>
            </a:r>
            <a:r>
              <a:rPr lang="he-IL" dirty="0" smtClean="0">
                <a:solidFill>
                  <a:srgbClr val="FF0000"/>
                </a:solidFill>
              </a:rPr>
              <a:t>שייקבעו </a:t>
            </a:r>
            <a:r>
              <a:rPr lang="he-IL" dirty="0">
                <a:solidFill>
                  <a:srgbClr val="FF0000"/>
                </a:solidFill>
              </a:rPr>
              <a:t>תוך התחשבות בהכנסתו של הנפגע עובר לתאונת הדרכים</a:t>
            </a:r>
            <a:r>
              <a:rPr lang="he-IL" dirty="0" smtClean="0"/>
              <a:t>..."</a:t>
            </a:r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latin typeface="David" panose="020E0502060401010101" pitchFamily="34" charset="-79"/>
                <a:cs typeface="David" panose="020E0502060401010101" pitchFamily="34" charset="-79"/>
              </a:rPr>
              <a:t>איתן אגמון  </a:t>
            </a:r>
            <a:r>
              <a:rPr lang="en-US" sz="2000" b="0" smtClean="0">
                <a:solidFill>
                  <a:schemeClr val="tx1"/>
                </a:solidFill>
              </a:rPr>
              <a:t>eytanagmon@gmail.com</a:t>
            </a:r>
            <a:endParaRPr lang="he-IL" sz="2000" b="0" dirty="0">
              <a:solidFill>
                <a:schemeClr val="tx1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2152-6014-4FB8-AA15-30B6AAB59740}" type="slidenum">
              <a:rPr lang="he-IL" smtClean="0"/>
              <a:pPr/>
              <a:t>24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443423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92088"/>
          </a:xfrm>
        </p:spPr>
        <p:txBody>
          <a:bodyPr/>
          <a:lstStyle/>
          <a:p>
            <a:r>
              <a:rPr lang="he-IL" dirty="0" smtClean="0"/>
              <a:t>תאונת דרכים שהיא גם תאונת עבודה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7504" y="836712"/>
            <a:ext cx="9036496" cy="5472608"/>
          </a:xfrm>
        </p:spPr>
        <p:txBody>
          <a:bodyPr>
            <a:noAutofit/>
          </a:bodyPr>
          <a:lstStyle/>
          <a:p>
            <a:r>
              <a:rPr lang="he-IL" dirty="0"/>
              <a:t>חוק הביטוח הלאומי, ס' 80: </a:t>
            </a:r>
            <a:r>
              <a:rPr lang="he-IL" dirty="0" smtClean="0"/>
              <a:t>"</a:t>
            </a:r>
            <a:r>
              <a:rPr lang="he-IL" dirty="0"/>
              <a:t>רואים תאונה כתאונת עבודה אף אם אירעה תוך כדי </a:t>
            </a:r>
            <a:r>
              <a:rPr lang="he-IL" dirty="0" smtClean="0"/>
              <a:t>ועקב נסיעתו </a:t>
            </a:r>
            <a:r>
              <a:rPr lang="he-IL" dirty="0"/>
              <a:t>או הליכתו של המבוטח לעבודה ממעונו או ממקום שבו הוא לן אף אם אינו מעונו, מן העבודה למעונו, או ממקום עבודה אחר </a:t>
            </a:r>
            <a:r>
              <a:rPr lang="he-IL" dirty="0" smtClean="0"/>
              <a:t>למשנהו" [למעט </a:t>
            </a:r>
            <a:r>
              <a:rPr lang="he-IL" dirty="0" err="1"/>
              <a:t>סטיה</a:t>
            </a:r>
            <a:r>
              <a:rPr lang="he-IL" dirty="0"/>
              <a:t> </a:t>
            </a:r>
            <a:r>
              <a:rPr lang="he-IL" dirty="0" smtClean="0"/>
              <a:t>מהדרך]</a:t>
            </a:r>
          </a:p>
          <a:p>
            <a:r>
              <a:rPr lang="he-IL" dirty="0" smtClean="0"/>
              <a:t>עובד </a:t>
            </a:r>
            <a:r>
              <a:rPr lang="he-IL" dirty="0"/>
              <a:t>לא </a:t>
            </a:r>
            <a:r>
              <a:rPr lang="he-IL" dirty="0" smtClean="0"/>
              <a:t>זכאי לדמי </a:t>
            </a:r>
            <a:r>
              <a:rPr lang="he-IL" dirty="0"/>
              <a:t>מחלה בגין התקופה בה </a:t>
            </a:r>
            <a:r>
              <a:rPr lang="he-IL" dirty="0" smtClean="0"/>
              <a:t>קיבל </a:t>
            </a:r>
            <a:r>
              <a:rPr lang="he-IL" dirty="0"/>
              <a:t>דמי פגיעה </a:t>
            </a:r>
            <a:r>
              <a:rPr lang="he-IL" dirty="0" smtClean="0"/>
              <a:t>מהמוסד לביטוח לאומי בגלל תאונת עבודה </a:t>
            </a:r>
            <a:r>
              <a:rPr lang="he-IL" sz="2000" b="0" dirty="0" err="1" smtClean="0"/>
              <a:t>עע</a:t>
            </a:r>
            <a:r>
              <a:rPr lang="he-IL" sz="2000" b="0" dirty="0" smtClean="0"/>
              <a:t> 1370/02</a:t>
            </a:r>
          </a:p>
          <a:p>
            <a:r>
              <a:rPr lang="he-IL" dirty="0" smtClean="0"/>
              <a:t>המוסד לביטוח לאומי משלם לעובד דמי פגיעה, מחייב את המעסיק בדמי הפגיעה עבור 12 ימי </a:t>
            </a:r>
            <a:r>
              <a:rPr lang="he-IL" dirty="0" err="1" smtClean="0"/>
              <a:t>ההעדרות</a:t>
            </a:r>
            <a:r>
              <a:rPr lang="he-IL" dirty="0" smtClean="0"/>
              <a:t> הראשונים; במקביל הוא מיידע את המעסיק בדבר זכותו לשיפוי מחברת הביטוח, ומיהי החברה ממנה יש לתבוע.</a:t>
            </a:r>
          </a:p>
          <a:p>
            <a:endParaRPr lang="he-IL" sz="2000" b="0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latin typeface="David" panose="020E0502060401010101" pitchFamily="34" charset="-79"/>
                <a:cs typeface="David" panose="020E0502060401010101" pitchFamily="34" charset="-79"/>
              </a:rPr>
              <a:t>איתן אגמון  </a:t>
            </a:r>
            <a:r>
              <a:rPr lang="en-US" sz="2000" b="0" smtClean="0">
                <a:solidFill>
                  <a:schemeClr val="tx1"/>
                </a:solidFill>
              </a:rPr>
              <a:t>eytanagmon@gmail.com</a:t>
            </a:r>
            <a:endParaRPr lang="he-IL" sz="2000" b="0" dirty="0">
              <a:solidFill>
                <a:schemeClr val="tx1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2152-6014-4FB8-AA15-30B6AAB59740}" type="slidenum">
              <a:rPr lang="he-IL" smtClean="0"/>
              <a:pPr/>
              <a:t>25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112551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251520" y="116632"/>
            <a:ext cx="8640960" cy="1152128"/>
          </a:xfrm>
        </p:spPr>
        <p:txBody>
          <a:bodyPr>
            <a:noAutofit/>
          </a:bodyPr>
          <a:lstStyle/>
          <a:p>
            <a:r>
              <a:rPr lang="he-IL" dirty="0" smtClean="0">
                <a:solidFill>
                  <a:srgbClr val="FF0000"/>
                </a:solidFill>
              </a:rPr>
              <a:t>סיכום:</a:t>
            </a:r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/>
              <a:t>בתאונת דרכים- בעבודה או שלא בעבודה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340768"/>
            <a:ext cx="9144000" cy="5112568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</a:pPr>
            <a:r>
              <a:rPr lang="he-IL" dirty="0" smtClean="0">
                <a:solidFill>
                  <a:srgbClr val="FF0000"/>
                </a:solidFill>
              </a:rPr>
              <a:t>המעסיק אינו משלם לעובד שכר או דמי מחלה</a:t>
            </a:r>
            <a:r>
              <a:rPr lang="he-IL" dirty="0" smtClean="0"/>
              <a:t>, אלא אם נאמר אחרת בהסכם הקיבוצי או בחוזה האישי החל, וזאת בין אם מדובר בתאונת עבודה או לא; גם דמי הפגיעה </a:t>
            </a:r>
            <a:r>
              <a:rPr lang="he-IL" dirty="0" err="1" smtClean="0"/>
              <a:t>המחוייבים</a:t>
            </a:r>
            <a:r>
              <a:rPr lang="he-IL" dirty="0" smtClean="0"/>
              <a:t> ע"י המוסד- מוחזרים למעסיק</a:t>
            </a:r>
          </a:p>
          <a:p>
            <a:pPr>
              <a:lnSpc>
                <a:spcPts val="4000"/>
              </a:lnSpc>
            </a:pPr>
            <a:r>
              <a:rPr lang="he-IL" dirty="0"/>
              <a:t>דין התקופה כדין חל"ת</a:t>
            </a:r>
          </a:p>
          <a:p>
            <a:pPr>
              <a:lnSpc>
                <a:spcPts val="4000"/>
              </a:lnSpc>
            </a:pPr>
            <a:r>
              <a:rPr lang="he-IL" dirty="0" smtClean="0"/>
              <a:t>מאחר ולא משולם שכר, לא משולמים גם תנאים סוציאליים (כגון הפרשה לפנסיה) </a:t>
            </a:r>
            <a:r>
              <a:rPr lang="he-IL" sz="3000" dirty="0" smtClean="0">
                <a:latin typeface="Miriam" panose="020B0502050101010101" pitchFamily="34" charset="-79"/>
                <a:cs typeface="Miriam" panose="020B0502050101010101" pitchFamily="34" charset="-79"/>
              </a:rPr>
              <a:t>(במחלוקת!)</a:t>
            </a:r>
          </a:p>
          <a:p>
            <a:pPr>
              <a:lnSpc>
                <a:spcPts val="4000"/>
              </a:lnSpc>
            </a:pPr>
            <a:r>
              <a:rPr lang="he-IL" sz="3000" dirty="0" smtClean="0">
                <a:latin typeface="Miriam" panose="020B0502050101010101" pitchFamily="34" charset="-79"/>
                <a:cs typeface="Miriam" panose="020B0502050101010101" pitchFamily="34" charset="-79"/>
              </a:rPr>
              <a:t>נזקי הפנסיה ייכללו בחישוב נזקי העובד שנגרמו מהתאונה</a:t>
            </a:r>
          </a:p>
          <a:p>
            <a:pPr>
              <a:lnSpc>
                <a:spcPts val="4000"/>
              </a:lnSpc>
            </a:pPr>
            <a:r>
              <a:rPr lang="he-IL" dirty="0" smtClean="0"/>
              <a:t>רוצים לעזור לעובד "בינתיים"? שלמו מקדמה</a:t>
            </a:r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latin typeface="David" panose="020E0502060401010101" pitchFamily="34" charset="-79"/>
                <a:cs typeface="David" panose="020E0502060401010101" pitchFamily="34" charset="-79"/>
              </a:rPr>
              <a:t>איתן אגמון  </a:t>
            </a:r>
            <a:r>
              <a:rPr lang="en-US" sz="2000" b="0" smtClean="0">
                <a:solidFill>
                  <a:schemeClr val="tx1"/>
                </a:solidFill>
              </a:rPr>
              <a:t>eytanagmon@gmail.com</a:t>
            </a:r>
            <a:endParaRPr lang="he-IL" sz="2000" b="0" dirty="0">
              <a:solidFill>
                <a:schemeClr val="tx1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2152-6014-4FB8-AA15-30B6AAB59740}" type="slidenum">
              <a:rPr lang="he-IL" smtClean="0"/>
              <a:pPr/>
              <a:t>26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30553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</a:bodyPr>
          <a:lstStyle/>
          <a:p>
            <a:r>
              <a:rPr lang="he-IL" dirty="0" smtClean="0">
                <a:solidFill>
                  <a:srgbClr val="FF0000"/>
                </a:solidFill>
              </a:rPr>
              <a:t>משכורת י"ג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400600"/>
          </a:xfrm>
        </p:spPr>
        <p:txBody>
          <a:bodyPr>
            <a:normAutofit/>
          </a:bodyPr>
          <a:lstStyle/>
          <a:p>
            <a:pPr>
              <a:lnSpc>
                <a:spcPts val="4000"/>
              </a:lnSpc>
            </a:pPr>
            <a:r>
              <a:rPr lang="he-IL" u="sng" dirty="0"/>
              <a:t>רכיב שכר שלא לפיצויים- משכורת י"ג</a:t>
            </a:r>
            <a:r>
              <a:rPr lang="he-IL" dirty="0"/>
              <a:t>: כששוקלים </a:t>
            </a:r>
            <a:r>
              <a:rPr lang="he-IL" dirty="0" smtClean="0"/>
              <a:t>את משמעות העלאת </a:t>
            </a:r>
            <a:r>
              <a:rPr lang="he-IL" dirty="0"/>
              <a:t>שכר </a:t>
            </a:r>
            <a:r>
              <a:rPr lang="he-IL" dirty="0" smtClean="0"/>
              <a:t>לגבי </a:t>
            </a:r>
            <a:r>
              <a:rPr lang="he-IL" dirty="0"/>
              <a:t>תקופות בהן העובד לא היה בהסדר פנסיוני של  "סעיף 14", יש להביא בחשבון את השפעת ההעלאה על חוב הפיצויים לעובד. </a:t>
            </a:r>
            <a:r>
              <a:rPr lang="he-IL" dirty="0" smtClean="0"/>
              <a:t>משכורת </a:t>
            </a:r>
            <a:r>
              <a:rPr lang="he-IL" dirty="0"/>
              <a:t>13 אינה רכיב לפיצויים, גם אם היא משולמת מידי חודש! ניתן, לכן, לתת לעובד תוספת שכר בדרך זו, בלי להגדיל את התשלומים הסוציאליים. </a:t>
            </a:r>
            <a:r>
              <a:rPr lang="he-IL" dirty="0" smtClean="0"/>
              <a:t>    </a:t>
            </a:r>
            <a:r>
              <a:rPr lang="he-IL" sz="2400" b="0" dirty="0" smtClean="0"/>
              <a:t>(</a:t>
            </a:r>
            <a:r>
              <a:rPr lang="he-IL" sz="2400" b="0" dirty="0" err="1" smtClean="0"/>
              <a:t>דב"ע</a:t>
            </a:r>
            <a:r>
              <a:rPr lang="he-IL" sz="2400" b="0" dirty="0" smtClean="0"/>
              <a:t> לג/3-61; נו/3-174)</a:t>
            </a:r>
            <a:endParaRPr lang="he-IL" b="0" dirty="0" smtClean="0"/>
          </a:p>
          <a:p>
            <a:pPr>
              <a:lnSpc>
                <a:spcPts val="4000"/>
              </a:lnSpc>
            </a:pPr>
            <a:r>
              <a:rPr lang="he-IL" dirty="0" smtClean="0"/>
              <a:t>התוספת לא </a:t>
            </a:r>
            <a:r>
              <a:rPr lang="he-IL" dirty="0"/>
              <a:t>חייבת להיות שכר חדשי מלא- ניתן </a:t>
            </a:r>
            <a:r>
              <a:rPr lang="he-IL" dirty="0" smtClean="0"/>
              <a:t>לקבוע </a:t>
            </a:r>
            <a:r>
              <a:rPr lang="he-IL" dirty="0"/>
              <a:t>"</a:t>
            </a:r>
            <a:r>
              <a:rPr lang="he-IL" dirty="0" smtClean="0"/>
              <a:t>משכורת </a:t>
            </a:r>
            <a:r>
              <a:rPr lang="he-IL" dirty="0" err="1"/>
              <a:t>יג</a:t>
            </a:r>
            <a:r>
              <a:rPr lang="he-IL" dirty="0"/>
              <a:t>" בסכום נמוך (או גבוה) משכר חדשי רגיל</a:t>
            </a:r>
            <a:r>
              <a:rPr lang="he-IL" dirty="0" smtClean="0"/>
              <a:t>.</a:t>
            </a:r>
          </a:p>
          <a:p>
            <a:pPr>
              <a:lnSpc>
                <a:spcPts val="4000"/>
              </a:lnSpc>
            </a:pPr>
            <a:r>
              <a:rPr lang="he-IL" dirty="0" smtClean="0"/>
              <a:t>משכורת </a:t>
            </a:r>
            <a:r>
              <a:rPr lang="he-IL" dirty="0" err="1" smtClean="0"/>
              <a:t>יג</a:t>
            </a:r>
            <a:r>
              <a:rPr lang="he-IL" dirty="0" smtClean="0"/>
              <a:t> בצווי הרחבה (חקלאות)</a:t>
            </a:r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latin typeface="David" panose="020E0502060401010101" pitchFamily="34" charset="-79"/>
                <a:cs typeface="David" panose="020E0502060401010101" pitchFamily="34" charset="-79"/>
              </a:rPr>
              <a:t>איתן אגמון  </a:t>
            </a:r>
            <a:r>
              <a:rPr lang="en-US" sz="2000" b="0" smtClean="0">
                <a:solidFill>
                  <a:schemeClr val="tx1"/>
                </a:solidFill>
              </a:rPr>
              <a:t>eytanagmon@gmail.com</a:t>
            </a:r>
            <a:endParaRPr lang="he-IL" sz="2000" b="0" dirty="0">
              <a:solidFill>
                <a:schemeClr val="tx1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2152-6014-4FB8-AA15-30B6AAB59740}" type="slidenum">
              <a:rPr lang="he-IL" smtClean="0"/>
              <a:pPr/>
              <a:t>27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52453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Autofit/>
          </a:bodyPr>
          <a:lstStyle/>
          <a:p>
            <a:r>
              <a:rPr lang="he-IL" dirty="0" smtClean="0">
                <a:solidFill>
                  <a:srgbClr val="FF0000"/>
                </a:solidFill>
              </a:rPr>
              <a:t>צו הרחבה חדש בענף </a:t>
            </a:r>
            <a:r>
              <a:rPr lang="he-IL" dirty="0" err="1" smtClean="0">
                <a:solidFill>
                  <a:srgbClr val="FF0000"/>
                </a:solidFill>
              </a:rPr>
              <a:t>הבנין</a:t>
            </a:r>
            <a:endParaRPr lang="he-IL" dirty="0">
              <a:solidFill>
                <a:srgbClr val="FF0000"/>
              </a:solidFill>
            </a:endParaRP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620688"/>
            <a:ext cx="8892480" cy="5832648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</a:pPr>
            <a:r>
              <a:rPr lang="he-IL" dirty="0" smtClean="0"/>
              <a:t>מדובר </a:t>
            </a:r>
            <a:r>
              <a:rPr lang="he-IL" dirty="0"/>
              <a:t>בעיקר בהבהרות לצו </a:t>
            </a:r>
            <a:r>
              <a:rPr lang="he-IL" dirty="0" smtClean="0"/>
              <a:t>הקודם. השינוי העיקרי:</a:t>
            </a:r>
          </a:p>
          <a:p>
            <a:pPr>
              <a:lnSpc>
                <a:spcPts val="4000"/>
              </a:lnSpc>
            </a:pPr>
            <a:r>
              <a:rPr lang="he-IL" dirty="0" smtClean="0"/>
              <a:t>שכר המינימום בענף יעלה ל-5,100 ₪ - 450 ₪  מעל לשכר המינימום במשק, </a:t>
            </a:r>
            <a:r>
              <a:rPr lang="he-IL" smtClean="0"/>
              <a:t>ול-7,000 ₪   </a:t>
            </a:r>
            <a:r>
              <a:rPr lang="he-IL" dirty="0" smtClean="0"/>
              <a:t>בדרגה הגבוהה. </a:t>
            </a:r>
          </a:p>
          <a:p>
            <a:pPr>
              <a:lnSpc>
                <a:spcPts val="4000"/>
              </a:lnSpc>
            </a:pPr>
            <a:r>
              <a:rPr lang="he-IL" dirty="0" smtClean="0"/>
              <a:t>מ- 1.7.16    יהיה שכר </a:t>
            </a:r>
            <a:r>
              <a:rPr lang="he-IL" dirty="0"/>
              <a:t>המינימום בענף </a:t>
            </a:r>
            <a:r>
              <a:rPr lang="he-IL" dirty="0" smtClean="0"/>
              <a:t>5,200 ₪ .               מ- 1.12.17  יהיה שכר </a:t>
            </a:r>
            <a:r>
              <a:rPr lang="he-IL" dirty="0"/>
              <a:t>המינימום </a:t>
            </a:r>
            <a:r>
              <a:rPr lang="he-IL" dirty="0" smtClean="0"/>
              <a:t>5,600 ₪ .</a:t>
            </a:r>
            <a:r>
              <a:rPr lang="he-IL" dirty="0"/>
              <a:t> </a:t>
            </a:r>
            <a:endParaRPr lang="he-IL" dirty="0" smtClean="0"/>
          </a:p>
          <a:p>
            <a:pPr>
              <a:lnSpc>
                <a:spcPts val="4000"/>
              </a:lnSpc>
            </a:pPr>
            <a:r>
              <a:rPr lang="he-IL" dirty="0"/>
              <a:t>הדרגות בענף הבנייה ניתנות לעובדים לפי מספר שנות הוותק שלהם בענף (ולא אצל קבלן מסוים). </a:t>
            </a:r>
          </a:p>
          <a:p>
            <a:pPr>
              <a:lnSpc>
                <a:spcPts val="4000"/>
              </a:lnSpc>
            </a:pPr>
            <a:r>
              <a:rPr lang="he-IL" dirty="0" smtClean="0"/>
              <a:t>מנהלי </a:t>
            </a:r>
            <a:r>
              <a:rPr lang="he-IL" dirty="0"/>
              <a:t>העבודה </a:t>
            </a:r>
            <a:r>
              <a:rPr lang="he-IL" dirty="0" smtClean="0"/>
              <a:t>בענף יהיו </a:t>
            </a:r>
            <a:r>
              <a:rPr lang="he-IL" dirty="0"/>
              <a:t>זכאים לשכר מינימום התחלתי </a:t>
            </a:r>
            <a:r>
              <a:rPr lang="he-IL" dirty="0" smtClean="0"/>
              <a:t>של </a:t>
            </a:r>
            <a:r>
              <a:rPr lang="he-IL" dirty="0"/>
              <a:t>10,000 </a:t>
            </a:r>
            <a:r>
              <a:rPr lang="he-IL" dirty="0" smtClean="0"/>
              <a:t>₪   </a:t>
            </a:r>
            <a:r>
              <a:rPr lang="he-IL" dirty="0"/>
              <a:t>תוך שנתיים ממועד תחולת ההסכם</a:t>
            </a:r>
            <a:r>
              <a:rPr lang="he-IL" dirty="0" smtClean="0"/>
              <a:t>.</a:t>
            </a:r>
          </a:p>
          <a:p>
            <a:pPr>
              <a:lnSpc>
                <a:spcPts val="4000"/>
              </a:lnSpc>
            </a:pPr>
            <a:r>
              <a:rPr lang="he-IL" dirty="0" smtClean="0"/>
              <a:t>הצו חל גם על קבלני שיפוצים.</a:t>
            </a:r>
          </a:p>
          <a:p>
            <a:pPr>
              <a:lnSpc>
                <a:spcPts val="4000"/>
              </a:lnSpc>
            </a:pPr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latin typeface="David" panose="020E0502060401010101" pitchFamily="34" charset="-79"/>
                <a:cs typeface="David" panose="020E0502060401010101" pitchFamily="34" charset="-79"/>
              </a:rPr>
              <a:t>איתן אגמון  </a:t>
            </a:r>
            <a:r>
              <a:rPr lang="en-US" sz="2000" b="0" smtClean="0">
                <a:solidFill>
                  <a:schemeClr val="tx1"/>
                </a:solidFill>
              </a:rPr>
              <a:t>eytanagmon@gmail.com</a:t>
            </a:r>
            <a:endParaRPr lang="he-IL" sz="2000" b="0" dirty="0">
              <a:solidFill>
                <a:schemeClr val="tx1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2152-6014-4FB8-AA15-30B6AAB59740}" type="slidenum">
              <a:rPr lang="he-IL" smtClean="0"/>
              <a:pPr/>
              <a:t>28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46343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850106"/>
          </a:xfrm>
        </p:spPr>
        <p:txBody>
          <a:bodyPr>
            <a:normAutofit/>
          </a:bodyPr>
          <a:lstStyle/>
          <a:p>
            <a:r>
              <a:rPr lang="he-IL" dirty="0" smtClean="0"/>
              <a:t>מכסת החופשה כיום, </a:t>
            </a:r>
            <a:r>
              <a:rPr lang="he-IL" dirty="0" smtClean="0">
                <a:solidFill>
                  <a:srgbClr val="FF0000"/>
                </a:solidFill>
              </a:rPr>
              <a:t>וחדשה</a:t>
            </a:r>
            <a:r>
              <a:rPr lang="he-IL" dirty="0" smtClean="0"/>
              <a:t> – </a:t>
            </a:r>
            <a:r>
              <a:rPr lang="he-IL" dirty="0" err="1" smtClean="0"/>
              <a:t>בי"ע</a:t>
            </a:r>
            <a:r>
              <a:rPr lang="he-IL" dirty="0" smtClean="0"/>
              <a:t> בפועל</a:t>
            </a:r>
            <a:endParaRPr lang="he-IL" dirty="0"/>
          </a:p>
        </p:txBody>
      </p:sp>
      <p:graphicFrame>
        <p:nvGraphicFramePr>
          <p:cNvPr id="6" name="מציין מיקום תוכן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63182227"/>
              </p:ext>
            </p:extLst>
          </p:nvPr>
        </p:nvGraphicFramePr>
        <p:xfrm>
          <a:off x="29818" y="1124744"/>
          <a:ext cx="8971482" cy="5086080"/>
        </p:xfrm>
        <a:graphic>
          <a:graphicData uri="http://schemas.openxmlformats.org/drawingml/2006/table">
            <a:tbl>
              <a:tblPr rtl="1"/>
              <a:tblGrid>
                <a:gridCol w="842908"/>
                <a:gridCol w="1252870"/>
                <a:gridCol w="2135888"/>
                <a:gridCol w="1492290"/>
                <a:gridCol w="1440362"/>
                <a:gridCol w="1807164"/>
              </a:tblGrid>
              <a:tr h="1152128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he-IL" sz="3200" b="1" u="sng" dirty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שנת וותק </a:t>
                      </a:r>
                      <a:endParaRPr lang="en-US" sz="3200" b="1" dirty="0">
                        <a:effectLst/>
                        <a:latin typeface="David" panose="020E0502060401010101" pitchFamily="34" charset="-79"/>
                        <a:ea typeface="Times New Roman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en-US" sz="3200" b="1" dirty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 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he-IL" sz="3200" b="1" u="sng" smtClean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בחוק</a:t>
                      </a:r>
                      <a:endParaRPr lang="he-IL" sz="3200" b="1" u="sng" dirty="0" smtClean="0">
                        <a:effectLst/>
                        <a:latin typeface="David" panose="020E0502060401010101" pitchFamily="34" charset="-79"/>
                        <a:ea typeface="Times New Roman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he-IL" sz="3200" b="1" u="sng" dirty="0" smtClean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צווי </a:t>
                      </a:r>
                      <a:r>
                        <a:rPr lang="he-IL" sz="3200" b="1" u="sng" dirty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ההרחבה </a:t>
                      </a:r>
                      <a:endParaRPr lang="en-US" sz="3200" b="1" dirty="0">
                        <a:effectLst/>
                        <a:latin typeface="David" panose="020E0502060401010101" pitchFamily="34" charset="-79"/>
                        <a:ea typeface="Times New Roman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he-IL" sz="3200" b="1" u="sng" dirty="0" smtClean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כללי</a:t>
                      </a:r>
                      <a:r>
                        <a:rPr lang="he-IL" sz="3200" b="1" u="sng" baseline="0" dirty="0" smtClean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 ו</a:t>
                      </a:r>
                      <a:r>
                        <a:rPr lang="he-IL" sz="3200" b="1" u="sng" dirty="0" smtClean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תעשיה</a:t>
                      </a:r>
                    </a:p>
                    <a:p>
                      <a:pPr algn="r" rtl="1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endParaRPr lang="he-IL" sz="3200" b="1" u="sng" dirty="0" smtClean="0">
                        <a:effectLst/>
                        <a:latin typeface="David" panose="020E0502060401010101" pitchFamily="34" charset="-79"/>
                        <a:ea typeface="Times New Roman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he-IL" sz="3200" b="1" u="sng" dirty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מלונאות  5 </a:t>
                      </a:r>
                      <a:r>
                        <a:rPr lang="he-IL" sz="3200" b="1" u="sng" dirty="0" err="1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י"ע</a:t>
                      </a:r>
                      <a:r>
                        <a:rPr lang="he-IL" sz="3200" b="1" u="sng" dirty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 </a:t>
                      </a:r>
                      <a:endParaRPr lang="he-IL" sz="3200" b="1" u="sng" dirty="0" smtClean="0">
                        <a:effectLst/>
                        <a:latin typeface="David" panose="020E0502060401010101" pitchFamily="34" charset="-79"/>
                        <a:ea typeface="Times New Roman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endParaRPr lang="en-US" sz="3200" b="1" dirty="0">
                        <a:effectLst/>
                        <a:latin typeface="David" panose="020E0502060401010101" pitchFamily="34" charset="-79"/>
                        <a:ea typeface="Times New Roman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he-IL" sz="3200" b="1" u="sng" dirty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חקלאות </a:t>
                      </a:r>
                      <a:endParaRPr lang="he-IL" sz="3200" b="1" u="sng" dirty="0" smtClean="0">
                        <a:effectLst/>
                        <a:latin typeface="David" panose="020E0502060401010101" pitchFamily="34" charset="-79"/>
                        <a:ea typeface="Times New Roman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he-IL" sz="3200" b="1" u="sng" dirty="0" smtClean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6 </a:t>
                      </a:r>
                      <a:r>
                        <a:rPr lang="he-IL" sz="3200" b="1" u="sng" dirty="0" err="1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י"ע</a:t>
                      </a:r>
                      <a:r>
                        <a:rPr lang="he-IL" sz="3200" b="1" u="sng" dirty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 </a:t>
                      </a:r>
                      <a:endParaRPr lang="he-IL" sz="3200" b="1" u="sng" dirty="0" smtClean="0">
                        <a:effectLst/>
                        <a:latin typeface="David" panose="020E0502060401010101" pitchFamily="34" charset="-79"/>
                        <a:ea typeface="Times New Roman"/>
                        <a:cs typeface="David" panose="020E0502060401010101" pitchFamily="34" charset="-79"/>
                      </a:endParaRPr>
                    </a:p>
                    <a:p>
                      <a:pPr algn="r" rtl="1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endParaRPr lang="en-US" sz="3200" b="1" dirty="0">
                        <a:effectLst/>
                        <a:latin typeface="David" panose="020E0502060401010101" pitchFamily="34" charset="-79"/>
                        <a:ea typeface="Times New Roman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he-IL" sz="3200" b="1" u="sng" dirty="0" smtClean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בנין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he-IL" sz="3200" b="1" dirty="0" smtClean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1-2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he-IL" sz="3200" b="1" dirty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12 </a:t>
                      </a:r>
                      <a:r>
                        <a:rPr lang="he-IL" sz="3200" b="1" dirty="0" smtClean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(</a:t>
                      </a:r>
                      <a:r>
                        <a:rPr lang="he-IL" sz="3200" b="1" dirty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10) </a:t>
                      </a:r>
                      <a:endParaRPr lang="en-US" sz="3200" b="1" dirty="0">
                        <a:effectLst/>
                        <a:latin typeface="David" panose="020E0502060401010101" pitchFamily="34" charset="-79"/>
                        <a:ea typeface="Times New Roman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  <a:defRPr/>
                      </a:pPr>
                      <a:r>
                        <a:rPr lang="he-IL" sz="3200" b="1" dirty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12 (10) </a:t>
                      </a:r>
                      <a:r>
                        <a:rPr lang="he-IL" sz="3200" b="1" dirty="0" smtClean="0">
                          <a:solidFill>
                            <a:srgbClr val="FF0000"/>
                          </a:solidFill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(12)</a:t>
                      </a:r>
                      <a:endParaRPr lang="en-US" sz="3200" b="1" dirty="0" smtClean="0">
                        <a:solidFill>
                          <a:srgbClr val="FF0000"/>
                        </a:solidFill>
                        <a:effectLst/>
                        <a:latin typeface="David" panose="020E0502060401010101" pitchFamily="34" charset="-79"/>
                        <a:ea typeface="Times New Roman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he-IL" sz="3200" b="1" dirty="0" smtClean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(12 )</a:t>
                      </a:r>
                      <a:endParaRPr lang="en-US" sz="3200" b="1" dirty="0">
                        <a:effectLst/>
                        <a:latin typeface="David" panose="020E0502060401010101" pitchFamily="34" charset="-79"/>
                        <a:ea typeface="Times New Roman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he-IL" sz="3200" b="1" dirty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12 </a:t>
                      </a:r>
                      <a:r>
                        <a:rPr lang="he-IL" sz="3200" b="1" dirty="0" smtClean="0">
                          <a:solidFill>
                            <a:srgbClr val="FF0000"/>
                          </a:solidFill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14</a:t>
                      </a:r>
                      <a:endParaRPr lang="en-US" sz="3200" b="1" dirty="0">
                        <a:solidFill>
                          <a:srgbClr val="FF0000"/>
                        </a:solidFill>
                        <a:effectLst/>
                        <a:latin typeface="David" panose="020E0502060401010101" pitchFamily="34" charset="-79"/>
                        <a:ea typeface="Times New Roman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he-IL" sz="3200" b="1" dirty="0" smtClean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12 (10) </a:t>
                      </a:r>
                      <a:r>
                        <a:rPr lang="he-IL" sz="3200" b="1" dirty="0" smtClean="0">
                          <a:solidFill>
                            <a:srgbClr val="FF0000"/>
                          </a:solidFill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14</a:t>
                      </a:r>
                      <a:endParaRPr lang="en-US" sz="3200" b="1" dirty="0">
                        <a:solidFill>
                          <a:srgbClr val="FF0000"/>
                        </a:solidFill>
                        <a:effectLst/>
                        <a:latin typeface="David" panose="020E0502060401010101" pitchFamily="34" charset="-79"/>
                        <a:ea typeface="Times New Roman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he-IL" sz="3200" b="1" dirty="0" smtClean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3</a:t>
                      </a:r>
                      <a:endParaRPr lang="en-US" sz="3200" b="1" dirty="0">
                        <a:effectLst/>
                        <a:latin typeface="David" panose="020E0502060401010101" pitchFamily="34" charset="-79"/>
                        <a:ea typeface="Times New Roman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he-IL" sz="3200" b="1" dirty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12 </a:t>
                      </a:r>
                      <a:endParaRPr lang="en-US" sz="3200" b="1" dirty="0">
                        <a:effectLst/>
                        <a:latin typeface="David" panose="020E0502060401010101" pitchFamily="34" charset="-79"/>
                        <a:ea typeface="Times New Roman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  <a:defRPr/>
                      </a:pPr>
                      <a:r>
                        <a:rPr lang="he-IL" sz="3200" b="1" dirty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13 (11</a:t>
                      </a:r>
                      <a:r>
                        <a:rPr lang="he-IL" sz="3200" b="1" dirty="0" smtClean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) </a:t>
                      </a:r>
                      <a:r>
                        <a:rPr lang="he-IL" sz="3200" b="1" dirty="0" smtClean="0">
                          <a:solidFill>
                            <a:srgbClr val="FF0000"/>
                          </a:solidFill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(12)</a:t>
                      </a:r>
                      <a:endParaRPr lang="en-US" sz="3200" b="1" dirty="0" smtClean="0">
                        <a:solidFill>
                          <a:srgbClr val="FF0000"/>
                        </a:solidFill>
                        <a:effectLst/>
                        <a:latin typeface="David" panose="020E0502060401010101" pitchFamily="34" charset="-79"/>
                        <a:ea typeface="Times New Roman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he-IL" sz="3200" b="1" dirty="0" smtClean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(12 )</a:t>
                      </a:r>
                      <a:endParaRPr lang="en-US" sz="3200" b="1" dirty="0">
                        <a:effectLst/>
                        <a:latin typeface="David" panose="020E0502060401010101" pitchFamily="34" charset="-79"/>
                        <a:ea typeface="Times New Roman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he-IL" sz="3200" b="1" dirty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12 </a:t>
                      </a:r>
                      <a:r>
                        <a:rPr lang="he-IL" sz="3200" b="1" dirty="0" smtClean="0">
                          <a:solidFill>
                            <a:srgbClr val="FF0000"/>
                          </a:solidFill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14</a:t>
                      </a:r>
                      <a:endParaRPr lang="en-US" sz="3200" b="1" dirty="0">
                        <a:solidFill>
                          <a:srgbClr val="FF0000"/>
                        </a:solidFill>
                        <a:effectLst/>
                        <a:latin typeface="David" panose="020E0502060401010101" pitchFamily="34" charset="-79"/>
                        <a:ea typeface="Times New Roman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he-IL" sz="3200" b="1" dirty="0" smtClean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13 (11) </a:t>
                      </a:r>
                      <a:r>
                        <a:rPr lang="he-IL" sz="3200" b="1" dirty="0" smtClean="0">
                          <a:solidFill>
                            <a:srgbClr val="FF0000"/>
                          </a:solidFill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14</a:t>
                      </a:r>
                      <a:endParaRPr lang="en-US" sz="3200" b="1" dirty="0">
                        <a:solidFill>
                          <a:srgbClr val="FF0000"/>
                        </a:solidFill>
                        <a:effectLst/>
                        <a:latin typeface="David" panose="020E0502060401010101" pitchFamily="34" charset="-79"/>
                        <a:ea typeface="Times New Roman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he-IL" sz="3200" b="1" dirty="0" smtClean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4</a:t>
                      </a:r>
                      <a:endParaRPr lang="en-US" sz="3200" b="1" dirty="0">
                        <a:effectLst/>
                        <a:latin typeface="David" panose="020E0502060401010101" pitchFamily="34" charset="-79"/>
                        <a:ea typeface="Times New Roman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he-IL" sz="3200" b="1" dirty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12 </a:t>
                      </a:r>
                      <a:endParaRPr lang="en-US" sz="3200" b="1" dirty="0">
                        <a:effectLst/>
                        <a:latin typeface="David" panose="020E0502060401010101" pitchFamily="34" charset="-79"/>
                        <a:ea typeface="Times New Roman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  <a:defRPr/>
                      </a:pPr>
                      <a:r>
                        <a:rPr lang="he-IL" sz="3200" b="1" dirty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13 </a:t>
                      </a:r>
                      <a:r>
                        <a:rPr kumimoji="0" lang="he-IL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(11) </a:t>
                      </a:r>
                      <a:r>
                        <a:rPr kumimoji="0" lang="he-IL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(12)</a:t>
                      </a:r>
                      <a:endParaRPr kumimoji="0" lang="en-US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David" panose="020E0502060401010101" pitchFamily="34" charset="-79"/>
                        <a:ea typeface="Times New Roman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he-IL" sz="3200" b="1" dirty="0" smtClean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(12</a:t>
                      </a:r>
                      <a:r>
                        <a:rPr lang="en-US" sz="3200" b="1" dirty="0" smtClean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 </a:t>
                      </a:r>
                      <a:r>
                        <a:rPr lang="he-IL" sz="3200" b="1" dirty="0" smtClean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)</a:t>
                      </a:r>
                      <a:endParaRPr lang="en-US" sz="3200" b="1" dirty="0">
                        <a:effectLst/>
                        <a:latin typeface="David" panose="020E0502060401010101" pitchFamily="34" charset="-79"/>
                        <a:ea typeface="Times New Roman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he-IL" sz="3200" b="1" dirty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16 </a:t>
                      </a:r>
                      <a:endParaRPr lang="en-US" sz="3200" b="1" dirty="0">
                        <a:effectLst/>
                        <a:latin typeface="David" panose="020E0502060401010101" pitchFamily="34" charset="-79"/>
                        <a:ea typeface="Times New Roman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he-IL" sz="3200" b="1" dirty="0" smtClean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16 (14)</a:t>
                      </a:r>
                      <a:endParaRPr lang="en-US" sz="3200" b="1" dirty="0">
                        <a:effectLst/>
                        <a:latin typeface="David" panose="020E0502060401010101" pitchFamily="34" charset="-79"/>
                        <a:ea typeface="Times New Roman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6484">
                <a:tc gridSpan="6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he-IL" sz="3200" b="1" dirty="0" smtClean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בסוגריים 5 </a:t>
                      </a:r>
                      <a:r>
                        <a:rPr lang="he-IL" sz="3200" b="1" dirty="0" err="1" smtClean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י"ע</a:t>
                      </a:r>
                      <a:r>
                        <a:rPr lang="he-IL" sz="3200" b="1" dirty="0" smtClean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 בשבוע; </a:t>
                      </a:r>
                    </a:p>
                    <a:p>
                      <a:pPr algn="r" rtl="1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he-IL" sz="3200" b="1" dirty="0" smtClean="0">
                          <a:solidFill>
                            <a:srgbClr val="FF0000"/>
                          </a:solidFill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באדום</a:t>
                      </a:r>
                      <a:r>
                        <a:rPr lang="he-IL" sz="3200" b="1" dirty="0" smtClean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 המכסה החדשה (מ- 201</a:t>
                      </a:r>
                      <a:r>
                        <a:rPr lang="he-IL" sz="3200" b="1" dirty="0" smtClean="0">
                          <a:solidFill>
                            <a:srgbClr val="FF0000"/>
                          </a:solidFill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7</a:t>
                      </a:r>
                      <a:r>
                        <a:rPr lang="he-IL" sz="3200" b="1" dirty="0" smtClean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)</a:t>
                      </a:r>
                    </a:p>
                    <a:p>
                      <a:pPr algn="r" rtl="1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r>
                        <a:rPr lang="he-IL" sz="3200" b="1" dirty="0" smtClean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אין שינוי לעובדים משנת</a:t>
                      </a:r>
                      <a:r>
                        <a:rPr lang="he-IL" sz="3200" b="1" baseline="0" dirty="0" smtClean="0">
                          <a:effectLst/>
                          <a:latin typeface="David" panose="020E0502060401010101" pitchFamily="34" charset="-79"/>
                          <a:ea typeface="Times New Roman"/>
                          <a:cs typeface="David" panose="020E0502060401010101" pitchFamily="34" charset="-79"/>
                        </a:rPr>
                        <a:t> וותק חמישית</a:t>
                      </a:r>
                      <a:endParaRPr lang="en-US" sz="3200" b="1" dirty="0">
                        <a:effectLst/>
                        <a:latin typeface="David" panose="020E0502060401010101" pitchFamily="34" charset="-79"/>
                        <a:ea typeface="Times New Roman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endParaRPr lang="en-US" sz="3200" b="1" dirty="0">
                        <a:effectLst/>
                        <a:latin typeface="David" panose="020E0502060401010101" pitchFamily="34" charset="-79"/>
                        <a:ea typeface="Times New Roman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endParaRPr lang="en-US" sz="3200" b="1" dirty="0">
                        <a:effectLst/>
                        <a:latin typeface="David" panose="020E0502060401010101" pitchFamily="34" charset="-79"/>
                        <a:ea typeface="Times New Roman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endParaRPr lang="en-US" sz="3200" b="1" dirty="0">
                        <a:effectLst/>
                        <a:latin typeface="David" panose="020E0502060401010101" pitchFamily="34" charset="-79"/>
                        <a:ea typeface="Times New Roman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  <a:tabLst>
                          <a:tab pos="457200" algn="l"/>
                          <a:tab pos="914400" algn="l"/>
                          <a:tab pos="1371600" algn="l"/>
                          <a:tab pos="1828800" algn="l"/>
                          <a:tab pos="2286000" algn="l"/>
                          <a:tab pos="2743200" algn="l"/>
                          <a:tab pos="3200400" algn="l"/>
                          <a:tab pos="3657600" algn="l"/>
                          <a:tab pos="4114800" algn="l"/>
                          <a:tab pos="4572000" algn="l"/>
                          <a:tab pos="5029200" algn="l"/>
                          <a:tab pos="5486400" algn="l"/>
                        </a:tabLst>
                      </a:pPr>
                      <a:endParaRPr lang="en-US" sz="3200" b="1" dirty="0">
                        <a:effectLst/>
                        <a:latin typeface="David" panose="020E0502060401010101" pitchFamily="34" charset="-79"/>
                        <a:ea typeface="Times New Roman"/>
                        <a:cs typeface="David" panose="020E0502060401010101" pitchFamily="34" charset="-79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latin typeface="David" panose="020E0502060401010101" pitchFamily="34" charset="-79"/>
                <a:cs typeface="David" panose="020E0502060401010101" pitchFamily="34" charset="-79"/>
              </a:rPr>
              <a:t>איתן אגמון  </a:t>
            </a:r>
            <a:r>
              <a:rPr lang="en-US" sz="2000" b="0" smtClean="0">
                <a:solidFill>
                  <a:schemeClr val="tx1"/>
                </a:solidFill>
              </a:rPr>
              <a:t>eytanagmon@gmail.com</a:t>
            </a:r>
            <a:endParaRPr lang="he-IL" sz="2000" b="0" dirty="0">
              <a:solidFill>
                <a:schemeClr val="tx1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2152-6014-4FB8-AA15-30B6AAB59740}" type="slidenum">
              <a:rPr lang="he-IL" smtClean="0"/>
              <a:pPr/>
              <a:t>3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14149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הערות לחופשה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ימי עבודה 5-6 בשבוע (8-  8.6 – 9 שעות ליום?)</a:t>
            </a:r>
          </a:p>
          <a:p>
            <a:r>
              <a:rPr lang="he-IL" dirty="0" smtClean="0"/>
              <a:t>ימים בפועל לעומת ימי לוח בחוק (כולל מנוחה שבועית)</a:t>
            </a:r>
          </a:p>
          <a:p>
            <a:r>
              <a:rPr lang="he-IL" dirty="0"/>
              <a:t>10 ימים של 8.6- ו- 12 ימים של </a:t>
            </a:r>
            <a:r>
              <a:rPr lang="he-IL" dirty="0" smtClean="0"/>
              <a:t>8 (=96)?              או שבועיים של 43 שעות לשבוע= 86</a:t>
            </a:r>
            <a:endParaRPr lang="he-IL" dirty="0"/>
          </a:p>
          <a:p>
            <a:r>
              <a:rPr lang="he-IL" dirty="0" smtClean="0"/>
              <a:t>יום ששי וערבי חג – יום מלא?</a:t>
            </a:r>
          </a:p>
          <a:p>
            <a:r>
              <a:rPr lang="he-IL" dirty="0" smtClean="0"/>
              <a:t>שנת עבודה ושנת לוח: הזכאות- לשנת עבודה; החישובים- לשנת לוח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latin typeface="David" panose="020E0502060401010101" pitchFamily="34" charset="-79"/>
                <a:cs typeface="David" panose="020E0502060401010101" pitchFamily="34" charset="-79"/>
              </a:rPr>
              <a:t>איתן אגמון  </a:t>
            </a:r>
            <a:r>
              <a:rPr lang="en-US" sz="2000" b="0" smtClean="0">
                <a:solidFill>
                  <a:schemeClr val="tx1"/>
                </a:solidFill>
              </a:rPr>
              <a:t>eytanagmon@gmail.com</a:t>
            </a:r>
            <a:endParaRPr lang="he-IL" sz="2000" b="0" dirty="0">
              <a:solidFill>
                <a:schemeClr val="tx1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2152-6014-4FB8-AA15-30B6AAB59740}" type="slidenum">
              <a:rPr lang="he-IL" smtClean="0"/>
              <a:pPr/>
              <a:t>4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54498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>
            <a:noAutofit/>
          </a:bodyPr>
          <a:lstStyle/>
          <a:p>
            <a:r>
              <a:rPr lang="he-IL" dirty="0" smtClean="0"/>
              <a:t>כללים לגבי חופשה שנתית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568863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ts val="4100"/>
              </a:lnSpc>
            </a:pPr>
            <a:r>
              <a:rPr lang="he-IL" sz="12800" dirty="0" smtClean="0"/>
              <a:t>6(א</a:t>
            </a:r>
            <a:r>
              <a:rPr lang="he-IL" sz="12800" dirty="0"/>
              <a:t>) </a:t>
            </a:r>
            <a:r>
              <a:rPr lang="he-IL" sz="12800" dirty="0" smtClean="0"/>
              <a:t>"החופשה </a:t>
            </a:r>
            <a:r>
              <a:rPr lang="he-IL" sz="12800" dirty="0"/>
              <a:t>תינתן בחודש האחרון של שנת העבודה שבעדה היא ניתנת, או במשך שנת העבודה </a:t>
            </a:r>
            <a:r>
              <a:rPr lang="he-IL" sz="12800" dirty="0" smtClean="0"/>
              <a:t>שלאחריה"</a:t>
            </a:r>
          </a:p>
          <a:p>
            <a:pPr>
              <a:lnSpc>
                <a:spcPts val="4100"/>
              </a:lnSpc>
            </a:pPr>
            <a:r>
              <a:rPr lang="he-IL" sz="12800" dirty="0" smtClean="0"/>
              <a:t>7(א</a:t>
            </a:r>
            <a:r>
              <a:rPr lang="he-IL" sz="12800" dirty="0"/>
              <a:t>) </a:t>
            </a:r>
            <a:r>
              <a:rPr lang="he-IL" sz="12800" dirty="0" smtClean="0"/>
              <a:t>"אין </a:t>
            </a:r>
            <a:r>
              <a:rPr lang="he-IL" sz="12800" dirty="0"/>
              <a:t>החופשה ניתנת לצבירה; </a:t>
            </a:r>
            <a:r>
              <a:rPr lang="he-IL" sz="12800" dirty="0" smtClean="0"/>
              <a:t>העובד רשאי בהסכמת </a:t>
            </a:r>
            <a:r>
              <a:rPr lang="he-IL" sz="12800" dirty="0"/>
              <a:t>המעסיק, לקחת רק שבעה ימי חופשה לפחות ולצרף את היתרה לחופשה שתינתן בשתי שנות העבודה </a:t>
            </a:r>
            <a:r>
              <a:rPr lang="he-IL" sz="12800" dirty="0" smtClean="0"/>
              <a:t>הבאות"</a:t>
            </a:r>
            <a:endParaRPr lang="he-IL" sz="12800" dirty="0"/>
          </a:p>
          <a:p>
            <a:pPr>
              <a:lnSpc>
                <a:spcPts val="4100"/>
              </a:lnSpc>
            </a:pPr>
            <a:r>
              <a:rPr lang="he-IL" sz="12800" dirty="0" smtClean="0"/>
              <a:t>אין מחיקת חופשה צבורה- חובה לתת חופשה בפועל</a:t>
            </a:r>
          </a:p>
          <a:p>
            <a:pPr>
              <a:lnSpc>
                <a:spcPts val="4100"/>
              </a:lnSpc>
            </a:pPr>
            <a:r>
              <a:rPr lang="he-IL" sz="12800" dirty="0"/>
              <a:t>אין פדיון חופשה </a:t>
            </a:r>
            <a:r>
              <a:rPr lang="he-IL" sz="12800" dirty="0">
                <a:solidFill>
                  <a:srgbClr val="FF0000"/>
                </a:solidFill>
              </a:rPr>
              <a:t>תוך כדי </a:t>
            </a:r>
            <a:r>
              <a:rPr lang="he-IL" sz="12800" dirty="0"/>
              <a:t>העבודה</a:t>
            </a:r>
            <a:endParaRPr lang="he-IL" sz="12800" dirty="0" smtClean="0"/>
          </a:p>
          <a:p>
            <a:pPr>
              <a:lnSpc>
                <a:spcPts val="4100"/>
              </a:lnSpc>
            </a:pPr>
            <a:r>
              <a:rPr lang="he-IL" sz="12800" dirty="0" smtClean="0"/>
              <a:t>רישום החופשה בתלוש השכר (תשלום, ניצול ויתרה) -מספיק כהוכחה ראשונית; חייב </a:t>
            </a:r>
            <a:r>
              <a:rPr lang="he-IL" sz="12800" dirty="0"/>
              <a:t>להיות רישום </a:t>
            </a:r>
            <a:r>
              <a:rPr lang="he-IL" sz="12800" dirty="0" smtClean="0"/>
              <a:t>- </a:t>
            </a:r>
            <a:r>
              <a:rPr lang="he-IL" sz="12800" dirty="0"/>
              <a:t>בדו"ח הנוכחות- של </a:t>
            </a:r>
            <a:r>
              <a:rPr lang="he-IL" sz="12800" dirty="0" smtClean="0"/>
              <a:t>ימי החופשה </a:t>
            </a:r>
            <a:r>
              <a:rPr lang="he-IL" sz="12800" dirty="0"/>
              <a:t>בפועל</a:t>
            </a:r>
          </a:p>
          <a:p>
            <a:pPr>
              <a:lnSpc>
                <a:spcPts val="4200"/>
              </a:lnSpc>
            </a:pPr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latin typeface="David" panose="020E0502060401010101" pitchFamily="34" charset="-79"/>
                <a:cs typeface="David" panose="020E0502060401010101" pitchFamily="34" charset="-79"/>
              </a:rPr>
              <a:t>איתן אגמון  </a:t>
            </a:r>
            <a:r>
              <a:rPr lang="en-US" sz="2000" b="0" smtClean="0">
                <a:solidFill>
                  <a:schemeClr val="tx1"/>
                </a:solidFill>
              </a:rPr>
              <a:t>eytanagmon@gmail.com</a:t>
            </a:r>
            <a:endParaRPr lang="he-IL" sz="2000" b="0" dirty="0">
              <a:solidFill>
                <a:schemeClr val="tx1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2152-6014-4FB8-AA15-30B6AAB59740}" type="slidenum">
              <a:rPr lang="he-IL" smtClean="0"/>
              <a:pPr/>
              <a:t>5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023734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/>
          <a:lstStyle/>
          <a:p>
            <a:r>
              <a:rPr lang="he-IL" dirty="0" smtClean="0"/>
              <a:t>חישוב חופשה לנוכחות חלקית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107504" y="1052736"/>
            <a:ext cx="8712968" cy="5328592"/>
          </a:xfrm>
        </p:spPr>
        <p:txBody>
          <a:bodyPr>
            <a:normAutofit/>
          </a:bodyPr>
          <a:lstStyle/>
          <a:p>
            <a:pPr>
              <a:lnSpc>
                <a:spcPts val="4200"/>
              </a:lnSpc>
            </a:pPr>
            <a:r>
              <a:rPr lang="he-IL" dirty="0" smtClean="0"/>
              <a:t>למשרה חלקית בהיקף קבוע, ועבודה מידי יום- ערך יום החופשה יהיה בהתאם; מספר  ימי החופשה אינו משתנה</a:t>
            </a:r>
          </a:p>
          <a:p>
            <a:pPr>
              <a:lnSpc>
                <a:spcPts val="4200"/>
              </a:lnSpc>
            </a:pPr>
            <a:r>
              <a:rPr lang="he-IL" dirty="0" smtClean="0"/>
              <a:t>למשרה חלקית בהיקף קבוע, חלק מימי השבוע- מספר ימי החופשה יהיה יחסית לחלקיות המשרה</a:t>
            </a:r>
          </a:p>
          <a:p>
            <a:pPr>
              <a:lnSpc>
                <a:spcPts val="4200"/>
              </a:lnSpc>
            </a:pPr>
            <a:r>
              <a:rPr lang="he-IL" dirty="0" smtClean="0"/>
              <a:t>למי שנעדר מספר ימים משמעותי במשך השנה:</a:t>
            </a:r>
          </a:p>
          <a:p>
            <a:pPr marL="0" indent="0">
              <a:lnSpc>
                <a:spcPts val="4200"/>
              </a:lnSpc>
              <a:buNone/>
            </a:pPr>
            <a:r>
              <a:rPr lang="he-IL" dirty="0"/>
              <a:t> </a:t>
            </a:r>
            <a:r>
              <a:rPr lang="he-IL" dirty="0" smtClean="0"/>
              <a:t>   מספר ימי העבודה בפועל (כולל </a:t>
            </a:r>
            <a:r>
              <a:rPr lang="he-IL" dirty="0" err="1" smtClean="0"/>
              <a:t>העדרויות</a:t>
            </a:r>
            <a:r>
              <a:rPr lang="he-IL" dirty="0" smtClean="0"/>
              <a:t> בתשלום?) חלקי 200 כפול מספר הימים לשנה</a:t>
            </a:r>
          </a:p>
          <a:p>
            <a:pPr marL="0" indent="0">
              <a:lnSpc>
                <a:spcPts val="4200"/>
              </a:lnSpc>
              <a:buNone/>
            </a:pPr>
            <a:r>
              <a:rPr lang="he-IL" dirty="0"/>
              <a:t> </a:t>
            </a:r>
            <a:r>
              <a:rPr lang="he-IL" dirty="0" smtClean="0"/>
              <a:t>  לעובד חלק מהשנה- חלקי 240</a:t>
            </a:r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latin typeface="David" panose="020E0502060401010101" pitchFamily="34" charset="-79"/>
                <a:cs typeface="David" panose="020E0502060401010101" pitchFamily="34" charset="-79"/>
              </a:rPr>
              <a:t>איתן אגמון  </a:t>
            </a:r>
            <a:r>
              <a:rPr lang="en-US" sz="2000" b="0" smtClean="0">
                <a:solidFill>
                  <a:schemeClr val="tx1"/>
                </a:solidFill>
              </a:rPr>
              <a:t>eytanagmon@gmail.com</a:t>
            </a:r>
            <a:endParaRPr lang="he-IL" sz="2000" b="0" dirty="0">
              <a:solidFill>
                <a:schemeClr val="tx1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2152-6014-4FB8-AA15-30B6AAB59740}" type="slidenum">
              <a:rPr lang="he-IL" smtClean="0"/>
              <a:pPr/>
              <a:t>6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38375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66330"/>
          </a:xfrm>
        </p:spPr>
        <p:txBody>
          <a:bodyPr>
            <a:normAutofit fontScale="90000"/>
          </a:bodyPr>
          <a:lstStyle/>
          <a:p>
            <a:r>
              <a:rPr lang="he-IL" dirty="0" smtClean="0"/>
              <a:t/>
            </a:r>
            <a:br>
              <a:rPr lang="he-IL" dirty="0" smtClean="0"/>
            </a:br>
            <a:r>
              <a:rPr lang="he-IL" dirty="0"/>
              <a:t/>
            </a:r>
            <a:br>
              <a:rPr lang="he-IL" dirty="0"/>
            </a:br>
            <a:r>
              <a:rPr lang="he-IL" dirty="0" smtClean="0"/>
              <a:t/>
            </a:r>
            <a:br>
              <a:rPr lang="he-IL" dirty="0" smtClean="0"/>
            </a:br>
            <a:r>
              <a:rPr lang="he-IL" dirty="0" smtClean="0"/>
              <a:t>השינוי </a:t>
            </a:r>
            <a:r>
              <a:rPr lang="he-IL" dirty="0"/>
              <a:t>בתקנות דמי </a:t>
            </a:r>
            <a:r>
              <a:rPr lang="he-IL" dirty="0" smtClean="0"/>
              <a:t>מחלה</a:t>
            </a:r>
            <a:br>
              <a:rPr lang="he-IL" dirty="0" smtClean="0"/>
            </a:br>
            <a:r>
              <a:rPr lang="he-IL" dirty="0"/>
              <a:t/>
            </a:r>
            <a:br>
              <a:rPr lang="he-IL" dirty="0"/>
            </a:br>
            <a:r>
              <a:rPr lang="he-IL" dirty="0" smtClean="0">
                <a:solidFill>
                  <a:srgbClr val="FF0000"/>
                </a:solidFill>
              </a:rPr>
              <a:t>כיצד </a:t>
            </a:r>
            <a:r>
              <a:rPr lang="he-IL" dirty="0">
                <a:solidFill>
                  <a:srgbClr val="FF0000"/>
                </a:solidFill>
              </a:rPr>
              <a:t>נוהגים בתעודות מחלה "חשודות"</a:t>
            </a:r>
            <a:br>
              <a:rPr lang="he-IL" dirty="0">
                <a:solidFill>
                  <a:srgbClr val="FF0000"/>
                </a:solidFill>
              </a:rPr>
            </a:br>
            <a:endParaRPr lang="he-IL" dirty="0">
              <a:solidFill>
                <a:srgbClr val="FF0000"/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3871" y="3681467"/>
            <a:ext cx="4816257" cy="24081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latin typeface="David" panose="020E0502060401010101" pitchFamily="34" charset="-79"/>
                <a:cs typeface="David" panose="020E0502060401010101" pitchFamily="34" charset="-79"/>
              </a:rPr>
              <a:t>איתן אגמון  </a:t>
            </a:r>
            <a:r>
              <a:rPr lang="en-US" sz="2000" b="0" smtClean="0">
                <a:solidFill>
                  <a:schemeClr val="tx1"/>
                </a:solidFill>
              </a:rPr>
              <a:t>eytanagmon@gmail.com</a:t>
            </a:r>
            <a:endParaRPr lang="he-IL" sz="2000" b="0" dirty="0">
              <a:solidFill>
                <a:schemeClr val="tx1"/>
              </a:solidFill>
            </a:endParaRPr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2152-6014-4FB8-AA15-30B6AAB59740}" type="slidenum">
              <a:rPr lang="he-IL" smtClean="0"/>
              <a:pPr/>
              <a:t>7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35686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>
            <a:noAutofit/>
          </a:bodyPr>
          <a:lstStyle/>
          <a:p>
            <a:r>
              <a:rPr lang="he-IL" dirty="0" smtClean="0"/>
              <a:t>חוק דמי מחלה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568863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ts val="4200"/>
              </a:lnSpc>
            </a:pPr>
            <a:r>
              <a:rPr lang="he-IL" sz="12800" dirty="0" smtClean="0"/>
              <a:t>ס</a:t>
            </a:r>
            <a:r>
              <a:rPr lang="he-IL" sz="12800" dirty="0"/>
              <a:t>' 1. "מחלה" - אי כשרו הזמני או הקבוע של העובד לבצע עבודתו, הנובע, </a:t>
            </a:r>
            <a:r>
              <a:rPr lang="he-IL" sz="12800" dirty="0">
                <a:solidFill>
                  <a:srgbClr val="FF0000"/>
                </a:solidFill>
              </a:rPr>
              <a:t>על פי ממצאים רפואיים</a:t>
            </a:r>
            <a:r>
              <a:rPr lang="he-IL" sz="12800" dirty="0"/>
              <a:t>, ממצב בריאות לקוי</a:t>
            </a:r>
            <a:r>
              <a:rPr lang="he-IL" sz="12800" dirty="0" smtClean="0"/>
              <a:t>;</a:t>
            </a:r>
            <a:endParaRPr lang="he-IL" sz="12800" dirty="0" smtClean="0">
              <a:solidFill>
                <a:prstClr val="black"/>
              </a:solidFill>
            </a:endParaRPr>
          </a:p>
          <a:p>
            <a:pPr lvl="0">
              <a:lnSpc>
                <a:spcPts val="4200"/>
              </a:lnSpc>
            </a:pPr>
            <a:r>
              <a:rPr lang="he-IL" sz="12800" dirty="0" smtClean="0">
                <a:solidFill>
                  <a:prstClr val="black"/>
                </a:solidFill>
              </a:rPr>
              <a:t>2</a:t>
            </a:r>
            <a:r>
              <a:rPr lang="he-IL" sz="12800" dirty="0">
                <a:solidFill>
                  <a:prstClr val="black"/>
                </a:solidFill>
              </a:rPr>
              <a:t>.(ג) השר ... רשאי להתקין תקנות </a:t>
            </a:r>
            <a:r>
              <a:rPr lang="he-IL" sz="12800" dirty="0" smtClean="0">
                <a:solidFill>
                  <a:prstClr val="black"/>
                </a:solidFill>
              </a:rPr>
              <a:t>לקבלת </a:t>
            </a:r>
            <a:r>
              <a:rPr lang="he-IL" sz="12800" dirty="0">
                <a:solidFill>
                  <a:prstClr val="black"/>
                </a:solidFill>
              </a:rPr>
              <a:t>דמי מחלה, לרבות </a:t>
            </a:r>
            <a:r>
              <a:rPr lang="he-IL" sz="12800" dirty="0">
                <a:solidFill>
                  <a:srgbClr val="FF0000"/>
                </a:solidFill>
              </a:rPr>
              <a:t>מסירת פרטים וראיות למעסיק </a:t>
            </a:r>
            <a:r>
              <a:rPr lang="he-IL" sz="12800" dirty="0">
                <a:solidFill>
                  <a:prstClr val="black"/>
                </a:solidFill>
              </a:rPr>
              <a:t>בקשר למחלה</a:t>
            </a:r>
            <a:r>
              <a:rPr lang="he-IL" sz="12800" dirty="0" smtClean="0">
                <a:solidFill>
                  <a:prstClr val="black"/>
                </a:solidFill>
              </a:rPr>
              <a:t>...</a:t>
            </a:r>
          </a:p>
          <a:p>
            <a:pPr lvl="0">
              <a:lnSpc>
                <a:spcPts val="4200"/>
              </a:lnSpc>
            </a:pPr>
            <a:r>
              <a:rPr lang="he-IL" sz="12800" dirty="0" smtClean="0">
                <a:solidFill>
                  <a:prstClr val="black"/>
                </a:solidFill>
              </a:rPr>
              <a:t>10</a:t>
            </a:r>
            <a:r>
              <a:rPr lang="he-IL" sz="12800" dirty="0">
                <a:solidFill>
                  <a:prstClr val="black"/>
                </a:solidFill>
              </a:rPr>
              <a:t>. עובד שבתקופת מחלתו עבד למעשה בשכר או בתמורה אחרת </a:t>
            </a:r>
            <a:r>
              <a:rPr lang="he-IL" sz="12800" dirty="0">
                <a:solidFill>
                  <a:srgbClr val="FF0000"/>
                </a:solidFill>
              </a:rPr>
              <a:t>לא יהיה זכאי לדמי מחלה עקב אותה מחלה</a:t>
            </a:r>
            <a:r>
              <a:rPr lang="he-IL" sz="12800" dirty="0">
                <a:solidFill>
                  <a:prstClr val="black"/>
                </a:solidFill>
              </a:rPr>
              <a:t>, ואם כבר שולמו, רשאי המעסיק ...לתבוע החזרתם או לנכותם מכל סכום שהם חבים לעובד.</a:t>
            </a:r>
          </a:p>
          <a:p>
            <a:pPr lvl="0">
              <a:lnSpc>
                <a:spcPts val="4200"/>
              </a:lnSpc>
            </a:pPr>
            <a:r>
              <a:rPr lang="he-IL" sz="12000" dirty="0">
                <a:solidFill>
                  <a:prstClr val="black"/>
                </a:solidFill>
                <a:latin typeface="Miriam" panose="020B0502050101010101" pitchFamily="34" charset="-79"/>
                <a:cs typeface="Miriam" panose="020B0502050101010101" pitchFamily="34" charset="-79"/>
              </a:rPr>
              <a:t>(האם ניצול ימי  המחלה- יופחת מהזכאות?)</a:t>
            </a:r>
          </a:p>
          <a:p>
            <a:endParaRPr lang="he-IL" dirty="0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latin typeface="David" panose="020E0502060401010101" pitchFamily="34" charset="-79"/>
                <a:cs typeface="David" panose="020E0502060401010101" pitchFamily="34" charset="-79"/>
              </a:rPr>
              <a:t>איתן אגמון  </a:t>
            </a:r>
            <a:r>
              <a:rPr lang="en-US" sz="2000" b="0" smtClean="0">
                <a:solidFill>
                  <a:schemeClr val="tx1"/>
                </a:solidFill>
              </a:rPr>
              <a:t>eytanagmon@gmail.com</a:t>
            </a:r>
            <a:endParaRPr lang="he-IL" sz="2000" b="0" dirty="0">
              <a:solidFill>
                <a:schemeClr val="tx1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2152-6014-4FB8-AA15-30B6AAB59740}" type="slidenum">
              <a:rPr lang="he-IL" smtClean="0"/>
              <a:pPr/>
              <a:t>8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948241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648072"/>
          </a:xfrm>
        </p:spPr>
        <p:txBody>
          <a:bodyPr>
            <a:noAutofit/>
          </a:bodyPr>
          <a:lstStyle/>
          <a:p>
            <a:r>
              <a:rPr lang="he-IL" dirty="0" smtClean="0"/>
              <a:t>תקנות דמי מחלה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692696"/>
            <a:ext cx="9144000" cy="5760640"/>
          </a:xfrm>
        </p:spPr>
        <p:txBody>
          <a:bodyPr>
            <a:noAutofit/>
          </a:bodyPr>
          <a:lstStyle/>
          <a:p>
            <a:pPr>
              <a:lnSpc>
                <a:spcPts val="4000"/>
              </a:lnSpc>
            </a:pPr>
            <a:r>
              <a:rPr lang="he-IL" dirty="0" smtClean="0"/>
              <a:t>1. עובד הנעדר מעבודתו עקב מחלה </a:t>
            </a:r>
            <a:r>
              <a:rPr lang="he-IL" dirty="0" smtClean="0">
                <a:solidFill>
                  <a:srgbClr val="FF0000"/>
                </a:solidFill>
              </a:rPr>
              <a:t>ימסור למעסיק הודעה על כך</a:t>
            </a:r>
            <a:r>
              <a:rPr lang="he-IL" dirty="0" smtClean="0"/>
              <a:t> תוך 3 ימים מהיום הראשון להעדרו ועל התקופה המשוערת שבה לא יהיה מסוגל לעבודה; ההודעה תימסר על ידי העובד או מטעמו, </a:t>
            </a:r>
            <a:r>
              <a:rPr lang="he-IL" dirty="0" smtClean="0">
                <a:solidFill>
                  <a:srgbClr val="FF0000"/>
                </a:solidFill>
              </a:rPr>
              <a:t>ובלבד</a:t>
            </a:r>
            <a:r>
              <a:rPr lang="he-IL" dirty="0" smtClean="0"/>
              <a:t> שהמעסיק הביא לידיעת העובד את חובתו לקיום הוראות תקנה זו.</a:t>
            </a:r>
          </a:p>
          <a:p>
            <a:pPr marL="0" indent="0">
              <a:lnSpc>
                <a:spcPts val="4000"/>
              </a:lnSpc>
              <a:buNone/>
            </a:pPr>
            <a:endParaRPr lang="he-IL" dirty="0" smtClean="0"/>
          </a:p>
          <a:p>
            <a:pPr>
              <a:lnSpc>
                <a:spcPts val="4000"/>
              </a:lnSpc>
            </a:pPr>
            <a:r>
              <a:rPr lang="he-IL" dirty="0" smtClean="0"/>
              <a:t>2. </a:t>
            </a:r>
            <a:r>
              <a:rPr lang="he-IL" u="sng" dirty="0" smtClean="0"/>
              <a:t>תעודת מחלה: </a:t>
            </a:r>
            <a:r>
              <a:rPr lang="he-IL" dirty="0" smtClean="0"/>
              <a:t>(א) עובד הפונה למעסיק לקבלת דמי מחלה בעד ימי העדרו עקב מחלה, </a:t>
            </a:r>
            <a:r>
              <a:rPr lang="he-IL" dirty="0" smtClean="0">
                <a:solidFill>
                  <a:srgbClr val="FF0000"/>
                </a:solidFill>
              </a:rPr>
              <a:t>ימציא</a:t>
            </a:r>
            <a:r>
              <a:rPr lang="he-IL" dirty="0" smtClean="0"/>
              <a:t> תעודת מחלה מאת רופא חתומה בידו, שבה </a:t>
            </a:r>
            <a:r>
              <a:rPr lang="he-IL" dirty="0" err="1" smtClean="0"/>
              <a:t>מצויינים</a:t>
            </a:r>
            <a:r>
              <a:rPr lang="he-IL" dirty="0" smtClean="0"/>
              <a:t> הפרטים כדלקמן:</a:t>
            </a:r>
          </a:p>
          <a:p>
            <a:pPr>
              <a:lnSpc>
                <a:spcPts val="4000"/>
              </a:lnSpc>
            </a:pPr>
            <a:r>
              <a:rPr lang="he-IL" sz="3000" dirty="0" smtClean="0">
                <a:solidFill>
                  <a:srgbClr val="FF0000"/>
                </a:solidFill>
                <a:latin typeface="Miriam" panose="020B0502050101010101" pitchFamily="34" charset="-79"/>
                <a:cs typeface="Miriam" panose="020B0502050101010101" pitchFamily="34" charset="-79"/>
              </a:rPr>
              <a:t>אין דמי מחלה ללא אישור רפואי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e-IL" smtClean="0">
                <a:latin typeface="David" panose="020E0502060401010101" pitchFamily="34" charset="-79"/>
                <a:cs typeface="David" panose="020E0502060401010101" pitchFamily="34" charset="-79"/>
              </a:rPr>
              <a:t>איתן אגמון  </a:t>
            </a:r>
            <a:r>
              <a:rPr lang="en-US" sz="2000" b="0" smtClean="0">
                <a:solidFill>
                  <a:schemeClr val="tx1"/>
                </a:solidFill>
              </a:rPr>
              <a:t>eytanagmon@gmail.com</a:t>
            </a:r>
            <a:endParaRPr lang="he-IL" sz="2000" b="0" dirty="0">
              <a:solidFill>
                <a:schemeClr val="tx1"/>
              </a:solidFill>
            </a:endParaRPr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52152-6014-4FB8-AA15-30B6AAB59740}" type="slidenum">
              <a:rPr lang="he-IL" smtClean="0"/>
              <a:pPr/>
              <a:t>9</a:t>
            </a:fld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64456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</TotalTime>
  <Words>2137</Words>
  <Application>Microsoft Office PowerPoint</Application>
  <PresentationFormat>‫הצגה על המסך (4:3)</PresentationFormat>
  <Paragraphs>221</Paragraphs>
  <Slides>28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28</vt:i4>
      </vt:variant>
    </vt:vector>
  </HeadingPairs>
  <TitlesOfParts>
    <vt:vector size="29" baseType="lpstr">
      <vt:lpstr>ערכת נושא Office</vt:lpstr>
      <vt:lpstr>חידושים בדיני עבודה  לשכת יועצי המס, חדרה 1.2.16</vt:lpstr>
      <vt:lpstr>הגדלת החופשה השנתית- צו הרחבה</vt:lpstr>
      <vt:lpstr>מכסת החופשה כיום, וחדשה – בי"ע בפועל</vt:lpstr>
      <vt:lpstr>הערות לחופשה</vt:lpstr>
      <vt:lpstr>כללים לגבי חופשה שנתית</vt:lpstr>
      <vt:lpstr>חישוב חופשה לנוכחות חלקית</vt:lpstr>
      <vt:lpstr>   השינוי בתקנות דמי מחלה  כיצד נוהגים בתעודות מחלה "חשודות" </vt:lpstr>
      <vt:lpstr>חוק דמי מחלה</vt:lpstr>
      <vt:lpstr>תקנות דמי מחלה</vt:lpstr>
      <vt:lpstr>תקנות דמי מחלה - המשך</vt:lpstr>
      <vt:lpstr>תקנה חדשה (מ- 15.11.15)</vt:lpstr>
      <vt:lpstr>אישור מחלה "חשוד"</vt:lpstr>
      <vt:lpstr>מצגת של PowerPoint</vt:lpstr>
      <vt:lpstr>שאלה שנשאלתי השבוע...</vt:lpstr>
      <vt:lpstr>לא אגיע היום לעבודה... אני חולה... לא,  אני לא מצונן, כואב לי הראש, אבל אינני יודע איך לעשות קולות כאב-ראש בטלפון</vt:lpstr>
      <vt:lpstr>מהפסיקה</vt:lpstr>
      <vt:lpstr>מהפסיקה- המשך</vt:lpstr>
      <vt:lpstr>מחלה לקראת (או לאחר) שימוע</vt:lpstr>
      <vt:lpstr>חישוב ימי המחלה לשעתי ולחדשי</vt:lpstr>
      <vt:lpstr>מה דין עובד שמיצה זכאותו לדמי מחלה?</vt:lpstr>
      <vt:lpstr> הגבלת השימוש בטלפון נייד בזמן העבודה </vt:lpstr>
      <vt:lpstr>טלפון נייד - המשך</vt:lpstr>
      <vt:lpstr>תאונת דרכים- מי משלם לעובד על ימי העבודה שהפסיד?</vt:lpstr>
      <vt:lpstr>תאונת דרכים שאינה "בעבודה"</vt:lpstr>
      <vt:lpstr>תאונת דרכים שהיא גם תאונת עבודה</vt:lpstr>
      <vt:lpstr>סיכום: בתאונת דרכים- בעבודה או שלא בעבודה</vt:lpstr>
      <vt:lpstr>משכורת י"ג</vt:lpstr>
      <vt:lpstr>צו הרחבה חדש בענף הבנין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חידושים בדיני עבודה  לשכת יועצי המס, חדרה 1.2.16</dc:title>
  <dc:creator>eytan</dc:creator>
  <cp:lastModifiedBy>Mirit</cp:lastModifiedBy>
  <cp:revision>17</cp:revision>
  <dcterms:created xsi:type="dcterms:W3CDTF">2016-01-11T08:35:39Z</dcterms:created>
  <dcterms:modified xsi:type="dcterms:W3CDTF">2016-02-21T08:49:17Z</dcterms:modified>
</cp:coreProperties>
</file>